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6858000" cx="9144000"/>
  <p:notesSz cx="6858000" cy="9144000"/>
  <p:embeddedFontLst>
    <p:embeddedFont>
      <p:font typeface="Proxima Nova"/>
      <p:regular r:id="rId49"/>
      <p:bold r:id="rId50"/>
      <p:italic r:id="rId51"/>
      <p:boldItalic r:id="rId52"/>
    </p:embeddedFont>
    <p:embeddedFont>
      <p:font typeface="Proxima Nova Extrabold"/>
      <p:bold r:id="rId53"/>
    </p:embeddedFont>
    <p:embeddedFont>
      <p:font typeface="Proxima Nova Semibold"/>
      <p:regular r:id="rId54"/>
      <p:bold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ProximaNov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roximaNova-italic.fntdata"/><Relationship Id="rId50" Type="http://schemas.openxmlformats.org/officeDocument/2006/relationships/font" Target="fonts/ProximaNova-bold.fntdata"/><Relationship Id="rId53" Type="http://schemas.openxmlformats.org/officeDocument/2006/relationships/font" Target="fonts/ProximaNovaExtrabold-bold.fntdata"/><Relationship Id="rId52" Type="http://schemas.openxmlformats.org/officeDocument/2006/relationships/font" Target="fonts/ProximaNova-boldItalic.fntdata"/><Relationship Id="rId11" Type="http://schemas.openxmlformats.org/officeDocument/2006/relationships/slide" Target="slides/slide6.xml"/><Relationship Id="rId55" Type="http://schemas.openxmlformats.org/officeDocument/2006/relationships/font" Target="fonts/ProximaNovaSemibold-bold.fntdata"/><Relationship Id="rId10" Type="http://schemas.openxmlformats.org/officeDocument/2006/relationships/slide" Target="slides/slide5.xml"/><Relationship Id="rId54" Type="http://schemas.openxmlformats.org/officeDocument/2006/relationships/font" Target="fonts/ProximaNovaSemibold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ProximaNovaSemibold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e498cc8fa3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e498cc8f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55a80460d_0_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655a80460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8dbacbd255_0_16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8dbacbd255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184b4de39_1_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184b4de39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6a695c828_0_10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6a695c82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6a695c828_0_13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6a695c828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6a695c828_0_19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6a695c828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498cc8fa3_0_1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498cc8fa3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498cc8fa3_0_17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498cc8fa3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6a695c828_0_17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46a695c828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46a695c828_0_7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46a695c82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46a695c828_0_5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46a695c82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afb49915b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6afb4991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6afb49915b_0_5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6afb49915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46a695c828_0_23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46a695c828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46a695c828_0_25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46a695c828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46a695c828_0_27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46a695c828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46a695c828_0_29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46a695c828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46a695c828_0_3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46a695c828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afb49915b_0_6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6afb49915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46a695c828_0_32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46a695c828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46a695c828_0_35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46a695c828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8dbacbd255_0_5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8dbacbd25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46a695c828_0_36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46a695c828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46a695c828_0_38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46a695c828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6afb49915b_0_8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6afb49915b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6a695c828_0_39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46a695c828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6a695c828_0_4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6a695c828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46a695c828_0_44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46a695c828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655a80460d_0_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655a80460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46a695c828_0_43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46a695c828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6afb49915b_0_9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6afb4991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bef24690de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bef24690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6a695c828_0_6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6a695c82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bef24690de_0_5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bef24690d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bef24690de_0_7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bef24690de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655a80460d_0_1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655a80460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e498cc8fa3_0_5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e498cc8fa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6a695c828_0_7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6a695c828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184b4de39_1_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184b4de39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dbacbd255_0_1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8dbacbd255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184b4de39_1_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184b4de39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6a695c828_0_6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6a695c82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3997533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676400"/>
            <a:ext cx="8123100" cy="211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4243083"/>
            <a:ext cx="81231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321967"/>
            <a:ext cx="8520600" cy="25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4095067"/>
            <a:ext cx="8520600" cy="12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3997533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743200"/>
            <a:ext cx="8123100" cy="103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701800"/>
            <a:ext cx="57975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100"/>
            <a:ext cx="457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607767"/>
            <a:ext cx="4045200" cy="201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3692001"/>
            <a:ext cx="4045200" cy="17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5649100"/>
            <a:ext cx="5998800" cy="7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hyperlink" Target="https://media.giphy.com/media/JReakhhPF0eEE/giphy.gif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Relationship Id="rId5" Type="http://schemas.openxmlformats.org/officeDocument/2006/relationships/image" Target="../media/image20.png"/><Relationship Id="rId6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g"/><Relationship Id="rId4" Type="http://schemas.openxmlformats.org/officeDocument/2006/relationships/hyperlink" Target="https://www.youtube.com/watch?v=9WHdyG9mJaI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4294967295" type="ctrTitle"/>
          </p:nvPr>
        </p:nvSpPr>
        <p:spPr>
          <a:xfrm>
            <a:off x="-50" y="3932250"/>
            <a:ext cx="91440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A1E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Algoritmos y Programación I</a:t>
            </a:r>
            <a:endParaRPr>
              <a:solidFill>
                <a:srgbClr val="0BA1E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0" name="Google Shape;60;p13"/>
          <p:cNvSpPr txBox="1"/>
          <p:nvPr>
            <p:ph idx="4294967295" type="subTitle"/>
          </p:nvPr>
        </p:nvSpPr>
        <p:spPr>
          <a:xfrm>
            <a:off x="552725" y="4505550"/>
            <a:ext cx="8038500" cy="10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Proxima Nova Semibold"/>
                <a:ea typeface="Proxima Nova Semibold"/>
                <a:cs typeface="Proxima Nova Semibold"/>
                <a:sym typeface="Proxima Nova Semibold"/>
              </a:rPr>
              <a:t>Curso Essaya - 95.11</a:t>
            </a:r>
            <a:br>
              <a:rPr lang="en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</a:br>
            <a:r>
              <a:rPr lang="en">
                <a:solidFill>
                  <a:srgbClr val="0BA1E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Clase 11</a:t>
            </a:r>
            <a:r>
              <a:rPr lang="en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">
                <a:latin typeface="Proxima Nova Semibold"/>
                <a:ea typeface="Proxima Nova Semibold"/>
                <a:cs typeface="Proxima Nova Semibold"/>
                <a:sym typeface="Proxima Nova Semibold"/>
              </a:rPr>
              <a:t>Recursión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223" y="1150176"/>
            <a:ext cx="6863549" cy="227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" y="0"/>
            <a:ext cx="423809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20196" y="0"/>
            <a:ext cx="423809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3000"/>
            <a:ext cx="9144001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9850"/>
            <a:ext cx="9144000" cy="5878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/>
        </p:nvSpPr>
        <p:spPr>
          <a:xfrm>
            <a:off x="3697500" y="2541625"/>
            <a:ext cx="1749000" cy="412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dato: </a:t>
            </a: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&lt;?&gt;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" name="Google Shape;127;p25"/>
          <p:cNvSpPr txBox="1"/>
          <p:nvPr/>
        </p:nvSpPr>
        <p:spPr>
          <a:xfrm>
            <a:off x="3697500" y="2129125"/>
            <a:ext cx="1749000" cy="412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Nodo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" name="Google Shape;128;p25"/>
          <p:cNvSpPr txBox="1"/>
          <p:nvPr/>
        </p:nvSpPr>
        <p:spPr>
          <a:xfrm>
            <a:off x="3697500" y="2954125"/>
            <a:ext cx="1749000" cy="412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prox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&lt;Nodo&gt;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29" name="Google Shape;129;p25"/>
          <p:cNvGrpSpPr/>
          <p:nvPr/>
        </p:nvGrpSpPr>
        <p:grpSpPr>
          <a:xfrm>
            <a:off x="683741" y="4309463"/>
            <a:ext cx="838800" cy="419400"/>
            <a:chOff x="683741" y="4990588"/>
            <a:chExt cx="838800" cy="419400"/>
          </a:xfrm>
        </p:grpSpPr>
        <p:sp>
          <p:nvSpPr>
            <p:cNvPr id="130" name="Google Shape;130;p25"/>
            <p:cNvSpPr/>
            <p:nvPr/>
          </p:nvSpPr>
          <p:spPr>
            <a:xfrm>
              <a:off x="683741" y="4990588"/>
              <a:ext cx="419400" cy="419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1" name="Google Shape;131;p25"/>
            <p:cNvSpPr/>
            <p:nvPr/>
          </p:nvSpPr>
          <p:spPr>
            <a:xfrm>
              <a:off x="1103141" y="4990588"/>
              <a:ext cx="419400" cy="419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32" name="Google Shape;132;p25"/>
          <p:cNvGrpSpPr/>
          <p:nvPr/>
        </p:nvGrpSpPr>
        <p:grpSpPr>
          <a:xfrm>
            <a:off x="1246241" y="4309463"/>
            <a:ext cx="1724100" cy="419400"/>
            <a:chOff x="1246241" y="4990588"/>
            <a:chExt cx="1724100" cy="419400"/>
          </a:xfrm>
        </p:grpSpPr>
        <p:cxnSp>
          <p:nvCxnSpPr>
            <p:cNvPr id="133" name="Google Shape;133;p25"/>
            <p:cNvCxnSpPr/>
            <p:nvPr/>
          </p:nvCxnSpPr>
          <p:spPr>
            <a:xfrm flipH="1">
              <a:off x="1246241" y="5200288"/>
              <a:ext cx="809100" cy="1800"/>
            </a:xfrm>
            <a:prstGeom prst="straightConnector1">
              <a:avLst/>
            </a:prstGeom>
            <a:noFill/>
            <a:ln cap="flat" cmpd="sng" w="28575">
              <a:solidFill>
                <a:srgbClr val="4BA173"/>
              </a:solidFill>
              <a:prstDash val="solid"/>
              <a:round/>
              <a:headEnd len="med" w="med" type="stealth"/>
              <a:tailEnd len="med" w="med" type="oval"/>
            </a:ln>
          </p:spPr>
        </p:cxnSp>
        <p:sp>
          <p:nvSpPr>
            <p:cNvPr id="134" name="Google Shape;134;p25"/>
            <p:cNvSpPr/>
            <p:nvPr/>
          </p:nvSpPr>
          <p:spPr>
            <a:xfrm>
              <a:off x="2131541" y="4990588"/>
              <a:ext cx="419400" cy="419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5" name="Google Shape;135;p25"/>
            <p:cNvSpPr/>
            <p:nvPr/>
          </p:nvSpPr>
          <p:spPr>
            <a:xfrm>
              <a:off x="2550941" y="4990588"/>
              <a:ext cx="419400" cy="419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36" name="Google Shape;136;p25"/>
          <p:cNvGrpSpPr/>
          <p:nvPr/>
        </p:nvGrpSpPr>
        <p:grpSpPr>
          <a:xfrm>
            <a:off x="2694041" y="4309463"/>
            <a:ext cx="1724100" cy="419400"/>
            <a:chOff x="2694041" y="4990588"/>
            <a:chExt cx="1724100" cy="419400"/>
          </a:xfrm>
        </p:grpSpPr>
        <p:cxnSp>
          <p:nvCxnSpPr>
            <p:cNvPr id="137" name="Google Shape;137;p25"/>
            <p:cNvCxnSpPr/>
            <p:nvPr/>
          </p:nvCxnSpPr>
          <p:spPr>
            <a:xfrm flipH="1">
              <a:off x="2694041" y="5200288"/>
              <a:ext cx="809100" cy="1800"/>
            </a:xfrm>
            <a:prstGeom prst="straightConnector1">
              <a:avLst/>
            </a:prstGeom>
            <a:noFill/>
            <a:ln cap="flat" cmpd="sng" w="28575">
              <a:solidFill>
                <a:srgbClr val="4BA173"/>
              </a:solidFill>
              <a:prstDash val="solid"/>
              <a:round/>
              <a:headEnd len="med" w="med" type="stealth"/>
              <a:tailEnd len="med" w="med" type="oval"/>
            </a:ln>
          </p:spPr>
        </p:cxnSp>
        <p:sp>
          <p:nvSpPr>
            <p:cNvPr id="138" name="Google Shape;138;p25"/>
            <p:cNvSpPr/>
            <p:nvPr/>
          </p:nvSpPr>
          <p:spPr>
            <a:xfrm>
              <a:off x="3579341" y="4990588"/>
              <a:ext cx="419400" cy="419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9" name="Google Shape;139;p25"/>
            <p:cNvSpPr/>
            <p:nvPr/>
          </p:nvSpPr>
          <p:spPr>
            <a:xfrm>
              <a:off x="3998741" y="4990588"/>
              <a:ext cx="419400" cy="419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40" name="Google Shape;140;p25"/>
          <p:cNvGrpSpPr/>
          <p:nvPr/>
        </p:nvGrpSpPr>
        <p:grpSpPr>
          <a:xfrm>
            <a:off x="4141841" y="4309463"/>
            <a:ext cx="1724100" cy="419400"/>
            <a:chOff x="4141841" y="4990588"/>
            <a:chExt cx="1724100" cy="419400"/>
          </a:xfrm>
        </p:grpSpPr>
        <p:cxnSp>
          <p:nvCxnSpPr>
            <p:cNvPr id="141" name="Google Shape;141;p25"/>
            <p:cNvCxnSpPr/>
            <p:nvPr/>
          </p:nvCxnSpPr>
          <p:spPr>
            <a:xfrm flipH="1">
              <a:off x="4141841" y="5200288"/>
              <a:ext cx="809100" cy="1800"/>
            </a:xfrm>
            <a:prstGeom prst="straightConnector1">
              <a:avLst/>
            </a:prstGeom>
            <a:noFill/>
            <a:ln cap="flat" cmpd="sng" w="28575">
              <a:solidFill>
                <a:srgbClr val="4BA173"/>
              </a:solidFill>
              <a:prstDash val="solid"/>
              <a:round/>
              <a:headEnd len="med" w="med" type="stealth"/>
              <a:tailEnd len="med" w="med" type="oval"/>
            </a:ln>
          </p:spPr>
        </p:cxnSp>
        <p:sp>
          <p:nvSpPr>
            <p:cNvPr id="142" name="Google Shape;142;p25"/>
            <p:cNvSpPr/>
            <p:nvPr/>
          </p:nvSpPr>
          <p:spPr>
            <a:xfrm>
              <a:off x="5027141" y="4990588"/>
              <a:ext cx="419400" cy="419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43" name="Google Shape;143;p25"/>
            <p:cNvSpPr/>
            <p:nvPr/>
          </p:nvSpPr>
          <p:spPr>
            <a:xfrm>
              <a:off x="5446541" y="4990588"/>
              <a:ext cx="419400" cy="419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44" name="Google Shape;144;p25"/>
          <p:cNvGrpSpPr/>
          <p:nvPr/>
        </p:nvGrpSpPr>
        <p:grpSpPr>
          <a:xfrm>
            <a:off x="5589641" y="4309463"/>
            <a:ext cx="1724100" cy="419400"/>
            <a:chOff x="5589641" y="4990588"/>
            <a:chExt cx="1724100" cy="419400"/>
          </a:xfrm>
        </p:grpSpPr>
        <p:cxnSp>
          <p:nvCxnSpPr>
            <p:cNvPr id="145" name="Google Shape;145;p25"/>
            <p:cNvCxnSpPr/>
            <p:nvPr/>
          </p:nvCxnSpPr>
          <p:spPr>
            <a:xfrm flipH="1">
              <a:off x="5589641" y="5200288"/>
              <a:ext cx="809100" cy="1800"/>
            </a:xfrm>
            <a:prstGeom prst="straightConnector1">
              <a:avLst/>
            </a:prstGeom>
            <a:noFill/>
            <a:ln cap="flat" cmpd="sng" w="28575">
              <a:solidFill>
                <a:srgbClr val="4BA173"/>
              </a:solidFill>
              <a:prstDash val="solid"/>
              <a:round/>
              <a:headEnd len="med" w="med" type="stealth"/>
              <a:tailEnd len="med" w="med" type="oval"/>
            </a:ln>
          </p:spPr>
        </p:cxnSp>
        <p:sp>
          <p:nvSpPr>
            <p:cNvPr id="146" name="Google Shape;146;p25"/>
            <p:cNvSpPr/>
            <p:nvPr/>
          </p:nvSpPr>
          <p:spPr>
            <a:xfrm>
              <a:off x="6474941" y="4990588"/>
              <a:ext cx="419400" cy="419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47" name="Google Shape;147;p25"/>
            <p:cNvSpPr/>
            <p:nvPr/>
          </p:nvSpPr>
          <p:spPr>
            <a:xfrm>
              <a:off x="6894341" y="4990588"/>
              <a:ext cx="419400" cy="419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48" name="Google Shape;148;p25"/>
          <p:cNvGrpSpPr/>
          <p:nvPr/>
        </p:nvGrpSpPr>
        <p:grpSpPr>
          <a:xfrm>
            <a:off x="7037441" y="4309463"/>
            <a:ext cx="1724100" cy="419400"/>
            <a:chOff x="7037441" y="4990588"/>
            <a:chExt cx="1724100" cy="419400"/>
          </a:xfrm>
        </p:grpSpPr>
        <p:cxnSp>
          <p:nvCxnSpPr>
            <p:cNvPr id="149" name="Google Shape;149;p25"/>
            <p:cNvCxnSpPr/>
            <p:nvPr/>
          </p:nvCxnSpPr>
          <p:spPr>
            <a:xfrm flipH="1">
              <a:off x="7037441" y="5200288"/>
              <a:ext cx="809100" cy="1800"/>
            </a:xfrm>
            <a:prstGeom prst="straightConnector1">
              <a:avLst/>
            </a:prstGeom>
            <a:noFill/>
            <a:ln cap="flat" cmpd="sng" w="28575">
              <a:solidFill>
                <a:srgbClr val="4BA173"/>
              </a:solidFill>
              <a:prstDash val="solid"/>
              <a:round/>
              <a:headEnd len="med" w="med" type="stealth"/>
              <a:tailEnd len="med" w="med" type="oval"/>
            </a:ln>
          </p:spPr>
        </p:cxnSp>
        <p:sp>
          <p:nvSpPr>
            <p:cNvPr id="150" name="Google Shape;150;p25"/>
            <p:cNvSpPr/>
            <p:nvPr/>
          </p:nvSpPr>
          <p:spPr>
            <a:xfrm>
              <a:off x="7922741" y="4990588"/>
              <a:ext cx="419400" cy="419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51" name="Google Shape;151;p25"/>
            <p:cNvSpPr/>
            <p:nvPr/>
          </p:nvSpPr>
          <p:spPr>
            <a:xfrm>
              <a:off x="8342141" y="4990588"/>
              <a:ext cx="419400" cy="419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cxnSp>
        <p:nvCxnSpPr>
          <p:cNvPr id="152" name="Google Shape;152;p25"/>
          <p:cNvCxnSpPr/>
          <p:nvPr/>
        </p:nvCxnSpPr>
        <p:spPr>
          <a:xfrm flipH="1">
            <a:off x="8485241" y="4519163"/>
            <a:ext cx="809100" cy="1800"/>
          </a:xfrm>
          <a:prstGeom prst="straightConnector1">
            <a:avLst/>
          </a:prstGeom>
          <a:noFill/>
          <a:ln cap="flat" cmpd="sng" w="28575">
            <a:solidFill>
              <a:srgbClr val="4BA173"/>
            </a:solidFill>
            <a:prstDash val="solid"/>
            <a:round/>
            <a:headEnd len="med" w="med" type="stealth"/>
            <a:tailEnd len="med" w="med" type="oval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/>
        </p:nvSpPr>
        <p:spPr>
          <a:xfrm>
            <a:off x="3329225" y="1989938"/>
            <a:ext cx="2485500" cy="412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dato: </a:t>
            </a: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&lt;?&gt;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8" name="Google Shape;158;p26"/>
          <p:cNvSpPr txBox="1"/>
          <p:nvPr/>
        </p:nvSpPr>
        <p:spPr>
          <a:xfrm>
            <a:off x="3329225" y="1577438"/>
            <a:ext cx="2485500" cy="412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Nodo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9" name="Google Shape;159;p26"/>
          <p:cNvSpPr txBox="1"/>
          <p:nvPr/>
        </p:nvSpPr>
        <p:spPr>
          <a:xfrm>
            <a:off x="3329225" y="2402438"/>
            <a:ext cx="2485500" cy="412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prox: </a:t>
            </a: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&lt;Nodo&gt; </a:t>
            </a:r>
            <a:r>
              <a:rPr b="1" lang="en" sz="1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| Nada</a:t>
            </a:r>
            <a:endParaRPr b="1" sz="18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60" name="Google Shape;160;p26"/>
          <p:cNvGrpSpPr/>
          <p:nvPr/>
        </p:nvGrpSpPr>
        <p:grpSpPr>
          <a:xfrm>
            <a:off x="683741" y="3757775"/>
            <a:ext cx="838800" cy="419400"/>
            <a:chOff x="683741" y="4990588"/>
            <a:chExt cx="838800" cy="419400"/>
          </a:xfrm>
        </p:grpSpPr>
        <p:sp>
          <p:nvSpPr>
            <p:cNvPr id="161" name="Google Shape;161;p26"/>
            <p:cNvSpPr/>
            <p:nvPr/>
          </p:nvSpPr>
          <p:spPr>
            <a:xfrm>
              <a:off x="683741" y="4990588"/>
              <a:ext cx="419400" cy="419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62" name="Google Shape;162;p26"/>
            <p:cNvSpPr/>
            <p:nvPr/>
          </p:nvSpPr>
          <p:spPr>
            <a:xfrm>
              <a:off x="1103141" y="4990588"/>
              <a:ext cx="419400" cy="419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63" name="Google Shape;163;p26"/>
          <p:cNvGrpSpPr/>
          <p:nvPr/>
        </p:nvGrpSpPr>
        <p:grpSpPr>
          <a:xfrm>
            <a:off x="1246241" y="3757775"/>
            <a:ext cx="1724100" cy="419400"/>
            <a:chOff x="1246241" y="4990588"/>
            <a:chExt cx="1724100" cy="419400"/>
          </a:xfrm>
        </p:grpSpPr>
        <p:cxnSp>
          <p:nvCxnSpPr>
            <p:cNvPr id="164" name="Google Shape;164;p26"/>
            <p:cNvCxnSpPr/>
            <p:nvPr/>
          </p:nvCxnSpPr>
          <p:spPr>
            <a:xfrm flipH="1">
              <a:off x="1246241" y="5200288"/>
              <a:ext cx="809100" cy="1800"/>
            </a:xfrm>
            <a:prstGeom prst="straightConnector1">
              <a:avLst/>
            </a:prstGeom>
            <a:noFill/>
            <a:ln cap="flat" cmpd="sng" w="28575">
              <a:solidFill>
                <a:srgbClr val="4BA173"/>
              </a:solidFill>
              <a:prstDash val="solid"/>
              <a:round/>
              <a:headEnd len="med" w="med" type="stealth"/>
              <a:tailEnd len="med" w="med" type="oval"/>
            </a:ln>
          </p:spPr>
        </p:cxnSp>
        <p:sp>
          <p:nvSpPr>
            <p:cNvPr id="165" name="Google Shape;165;p26"/>
            <p:cNvSpPr/>
            <p:nvPr/>
          </p:nvSpPr>
          <p:spPr>
            <a:xfrm>
              <a:off x="2131541" y="4990588"/>
              <a:ext cx="419400" cy="419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66" name="Google Shape;166;p26"/>
            <p:cNvSpPr/>
            <p:nvPr/>
          </p:nvSpPr>
          <p:spPr>
            <a:xfrm>
              <a:off x="2550941" y="4990588"/>
              <a:ext cx="419400" cy="419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67" name="Google Shape;167;p26"/>
          <p:cNvGrpSpPr/>
          <p:nvPr/>
        </p:nvGrpSpPr>
        <p:grpSpPr>
          <a:xfrm>
            <a:off x="2694041" y="3757775"/>
            <a:ext cx="1724100" cy="419400"/>
            <a:chOff x="2694041" y="4990588"/>
            <a:chExt cx="1724100" cy="419400"/>
          </a:xfrm>
        </p:grpSpPr>
        <p:cxnSp>
          <p:nvCxnSpPr>
            <p:cNvPr id="168" name="Google Shape;168;p26"/>
            <p:cNvCxnSpPr/>
            <p:nvPr/>
          </p:nvCxnSpPr>
          <p:spPr>
            <a:xfrm flipH="1">
              <a:off x="2694041" y="5200288"/>
              <a:ext cx="809100" cy="1800"/>
            </a:xfrm>
            <a:prstGeom prst="straightConnector1">
              <a:avLst/>
            </a:prstGeom>
            <a:noFill/>
            <a:ln cap="flat" cmpd="sng" w="28575">
              <a:solidFill>
                <a:srgbClr val="4BA173"/>
              </a:solidFill>
              <a:prstDash val="solid"/>
              <a:round/>
              <a:headEnd len="med" w="med" type="stealth"/>
              <a:tailEnd len="med" w="med" type="oval"/>
            </a:ln>
          </p:spPr>
        </p:cxnSp>
        <p:sp>
          <p:nvSpPr>
            <p:cNvPr id="169" name="Google Shape;169;p26"/>
            <p:cNvSpPr/>
            <p:nvPr/>
          </p:nvSpPr>
          <p:spPr>
            <a:xfrm>
              <a:off x="3579341" y="4990588"/>
              <a:ext cx="419400" cy="419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70" name="Google Shape;170;p26"/>
            <p:cNvSpPr/>
            <p:nvPr/>
          </p:nvSpPr>
          <p:spPr>
            <a:xfrm>
              <a:off x="3998741" y="4990588"/>
              <a:ext cx="419400" cy="419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71" name="Google Shape;171;p26"/>
          <p:cNvGrpSpPr/>
          <p:nvPr/>
        </p:nvGrpSpPr>
        <p:grpSpPr>
          <a:xfrm>
            <a:off x="4141841" y="3757775"/>
            <a:ext cx="1724100" cy="419400"/>
            <a:chOff x="4141841" y="4990588"/>
            <a:chExt cx="1724100" cy="419400"/>
          </a:xfrm>
        </p:grpSpPr>
        <p:cxnSp>
          <p:nvCxnSpPr>
            <p:cNvPr id="172" name="Google Shape;172;p26"/>
            <p:cNvCxnSpPr/>
            <p:nvPr/>
          </p:nvCxnSpPr>
          <p:spPr>
            <a:xfrm flipH="1">
              <a:off x="4141841" y="5200288"/>
              <a:ext cx="809100" cy="1800"/>
            </a:xfrm>
            <a:prstGeom prst="straightConnector1">
              <a:avLst/>
            </a:prstGeom>
            <a:noFill/>
            <a:ln cap="flat" cmpd="sng" w="28575">
              <a:solidFill>
                <a:srgbClr val="4BA173"/>
              </a:solidFill>
              <a:prstDash val="solid"/>
              <a:round/>
              <a:headEnd len="med" w="med" type="stealth"/>
              <a:tailEnd len="med" w="med" type="oval"/>
            </a:ln>
          </p:spPr>
        </p:cxnSp>
        <p:sp>
          <p:nvSpPr>
            <p:cNvPr id="173" name="Google Shape;173;p26"/>
            <p:cNvSpPr/>
            <p:nvPr/>
          </p:nvSpPr>
          <p:spPr>
            <a:xfrm>
              <a:off x="5027141" y="4990588"/>
              <a:ext cx="419400" cy="419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74" name="Google Shape;174;p26"/>
            <p:cNvSpPr/>
            <p:nvPr/>
          </p:nvSpPr>
          <p:spPr>
            <a:xfrm>
              <a:off x="5446541" y="4990588"/>
              <a:ext cx="419400" cy="419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75" name="Google Shape;175;p26"/>
          <p:cNvGrpSpPr/>
          <p:nvPr/>
        </p:nvGrpSpPr>
        <p:grpSpPr>
          <a:xfrm>
            <a:off x="5589641" y="3757775"/>
            <a:ext cx="1724100" cy="419400"/>
            <a:chOff x="5589641" y="4990588"/>
            <a:chExt cx="1724100" cy="419400"/>
          </a:xfrm>
        </p:grpSpPr>
        <p:cxnSp>
          <p:nvCxnSpPr>
            <p:cNvPr id="176" name="Google Shape;176;p26"/>
            <p:cNvCxnSpPr/>
            <p:nvPr/>
          </p:nvCxnSpPr>
          <p:spPr>
            <a:xfrm flipH="1">
              <a:off x="5589641" y="5200288"/>
              <a:ext cx="809100" cy="1800"/>
            </a:xfrm>
            <a:prstGeom prst="straightConnector1">
              <a:avLst/>
            </a:prstGeom>
            <a:noFill/>
            <a:ln cap="flat" cmpd="sng" w="28575">
              <a:solidFill>
                <a:srgbClr val="4BA173"/>
              </a:solidFill>
              <a:prstDash val="solid"/>
              <a:round/>
              <a:headEnd len="med" w="med" type="stealth"/>
              <a:tailEnd len="med" w="med" type="oval"/>
            </a:ln>
          </p:spPr>
        </p:cxnSp>
        <p:sp>
          <p:nvSpPr>
            <p:cNvPr id="177" name="Google Shape;177;p26"/>
            <p:cNvSpPr/>
            <p:nvPr/>
          </p:nvSpPr>
          <p:spPr>
            <a:xfrm>
              <a:off x="6474941" y="4990588"/>
              <a:ext cx="419400" cy="419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6894341" y="4990588"/>
              <a:ext cx="419400" cy="419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79" name="Google Shape;179;p26"/>
          <p:cNvGrpSpPr/>
          <p:nvPr/>
        </p:nvGrpSpPr>
        <p:grpSpPr>
          <a:xfrm>
            <a:off x="7037441" y="3957504"/>
            <a:ext cx="1071084" cy="426609"/>
            <a:chOff x="7037441" y="5190316"/>
            <a:chExt cx="1071084" cy="426609"/>
          </a:xfrm>
        </p:grpSpPr>
        <p:cxnSp>
          <p:nvCxnSpPr>
            <p:cNvPr id="180" name="Google Shape;180;p26"/>
            <p:cNvCxnSpPr/>
            <p:nvPr/>
          </p:nvCxnSpPr>
          <p:spPr>
            <a:xfrm flipH="1">
              <a:off x="7037441" y="5199388"/>
              <a:ext cx="809100" cy="1800"/>
            </a:xfrm>
            <a:prstGeom prst="straightConnector1">
              <a:avLst/>
            </a:prstGeom>
            <a:noFill/>
            <a:ln cap="flat" cmpd="sng" w="28575">
              <a:solidFill>
                <a:srgbClr val="4BA173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181" name="Google Shape;181;p26"/>
            <p:cNvCxnSpPr/>
            <p:nvPr/>
          </p:nvCxnSpPr>
          <p:spPr>
            <a:xfrm>
              <a:off x="7837470" y="5190316"/>
              <a:ext cx="0" cy="426600"/>
            </a:xfrm>
            <a:prstGeom prst="straightConnector1">
              <a:avLst/>
            </a:prstGeom>
            <a:noFill/>
            <a:ln cap="flat" cmpd="sng" w="28575">
              <a:solidFill>
                <a:srgbClr val="4BA17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2" name="Google Shape;182;p26"/>
            <p:cNvCxnSpPr/>
            <p:nvPr/>
          </p:nvCxnSpPr>
          <p:spPr>
            <a:xfrm>
              <a:off x="7566425" y="5616925"/>
              <a:ext cx="542100" cy="0"/>
            </a:xfrm>
            <a:prstGeom prst="straightConnector1">
              <a:avLst/>
            </a:prstGeom>
            <a:noFill/>
            <a:ln cap="flat" cmpd="sng" w="28575">
              <a:solidFill>
                <a:srgbClr val="4BA17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3" name="Google Shape;183;p26"/>
          <p:cNvSpPr txBox="1"/>
          <p:nvPr/>
        </p:nvSpPr>
        <p:spPr>
          <a:xfrm>
            <a:off x="1929500" y="4749863"/>
            <a:ext cx="26850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casos recursivos</a:t>
            </a:r>
            <a:endParaRPr sz="24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4" name="Google Shape;184;p26"/>
          <p:cNvSpPr/>
          <p:nvPr/>
        </p:nvSpPr>
        <p:spPr>
          <a:xfrm rot="-5400000">
            <a:off x="3122300" y="2011913"/>
            <a:ext cx="299400" cy="51765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6"/>
          <p:cNvSpPr txBox="1"/>
          <p:nvPr/>
        </p:nvSpPr>
        <p:spPr>
          <a:xfrm>
            <a:off x="6428475" y="4749863"/>
            <a:ext cx="18333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caso base</a:t>
            </a:r>
            <a:endParaRPr sz="24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6" name="Google Shape;186;p26"/>
          <p:cNvSpPr/>
          <p:nvPr/>
        </p:nvSpPr>
        <p:spPr>
          <a:xfrm rot="-5400000">
            <a:off x="7195425" y="3722963"/>
            <a:ext cx="299400" cy="17544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/>
        </p:nvSpPr>
        <p:spPr>
          <a:xfrm>
            <a:off x="771075" y="879925"/>
            <a:ext cx="1406100" cy="9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36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!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=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p27"/>
          <p:cNvSpPr txBox="1"/>
          <p:nvPr/>
        </p:nvSpPr>
        <p:spPr>
          <a:xfrm>
            <a:off x="1712700" y="879925"/>
            <a:ext cx="7077600" cy="9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× (</a:t>
            </a:r>
            <a:r>
              <a:rPr i="1" lang="en" sz="36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- 1) × (</a:t>
            </a:r>
            <a:r>
              <a:rPr i="1" lang="en" sz="36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- 2) × (</a:t>
            </a:r>
            <a:r>
              <a:rPr i="1" lang="en" sz="36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- 3) × ... × 1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3" name="Google Shape;193;p27"/>
          <p:cNvSpPr txBox="1"/>
          <p:nvPr/>
        </p:nvSpPr>
        <p:spPr>
          <a:xfrm>
            <a:off x="894138" y="4619150"/>
            <a:ext cx="3312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36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!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i="1" lang="en" sz="36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× (</a:t>
            </a:r>
            <a:r>
              <a:rPr i="1" lang="en" sz="36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- 1)</a:t>
            </a:r>
            <a:r>
              <a:rPr lang="en" sz="36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!</a:t>
            </a:r>
            <a:endParaRPr sz="36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94" name="Google Shape;194;p27"/>
          <p:cNvGrpSpPr/>
          <p:nvPr/>
        </p:nvGrpSpPr>
        <p:grpSpPr>
          <a:xfrm>
            <a:off x="3479300" y="2502800"/>
            <a:ext cx="2185400" cy="1200968"/>
            <a:chOff x="771075" y="2090050"/>
            <a:chExt cx="2185400" cy="1200968"/>
          </a:xfrm>
        </p:grpSpPr>
        <p:sp>
          <p:nvSpPr>
            <p:cNvPr id="195" name="Google Shape;195;p27"/>
            <p:cNvSpPr txBox="1"/>
            <p:nvPr/>
          </p:nvSpPr>
          <p:spPr>
            <a:xfrm>
              <a:off x="771075" y="2247875"/>
              <a:ext cx="1406100" cy="96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4800"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lang="en" sz="4800">
                  <a:solidFill>
                    <a:schemeClr val="accent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!</a:t>
              </a:r>
              <a:r>
                <a:rPr lang="en" sz="4800">
                  <a:latin typeface="Times New Roman"/>
                  <a:ea typeface="Times New Roman"/>
                  <a:cs typeface="Times New Roman"/>
                  <a:sym typeface="Times New Roman"/>
                </a:rPr>
                <a:t> =</a:t>
              </a:r>
              <a:endParaRPr sz="48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6" name="Google Shape;196;p27"/>
            <p:cNvSpPr txBox="1"/>
            <p:nvPr/>
          </p:nvSpPr>
          <p:spPr>
            <a:xfrm>
              <a:off x="1939475" y="2247875"/>
              <a:ext cx="1017000" cy="96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latin typeface="Times New Roman"/>
                  <a:ea typeface="Times New Roman"/>
                  <a:cs typeface="Times New Roman"/>
                  <a:sym typeface="Times New Roman"/>
                </a:rPr>
                <a:t>Π </a:t>
              </a:r>
              <a:r>
                <a:rPr i="1" lang="en" sz="4800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endParaRPr baseline="-25000" i="1" sz="48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7" name="Google Shape;197;p27"/>
            <p:cNvSpPr txBox="1"/>
            <p:nvPr/>
          </p:nvSpPr>
          <p:spPr>
            <a:xfrm>
              <a:off x="1939475" y="2862918"/>
              <a:ext cx="627600" cy="42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800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rPr lang="en" sz="1800">
                  <a:latin typeface="Times New Roman"/>
                  <a:ea typeface="Times New Roman"/>
                  <a:cs typeface="Times New Roman"/>
                  <a:sym typeface="Times New Roman"/>
                </a:rPr>
                <a:t> = 1</a:t>
              </a:r>
              <a:endParaRPr baseline="-25000" i="1" sz="18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8" name="Google Shape;198;p27"/>
            <p:cNvSpPr txBox="1"/>
            <p:nvPr/>
          </p:nvSpPr>
          <p:spPr>
            <a:xfrm>
              <a:off x="2122746" y="2090050"/>
              <a:ext cx="390000" cy="42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800"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endParaRPr baseline="-25000" i="1" sz="18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99" name="Google Shape;199;p27"/>
          <p:cNvSpPr txBox="1"/>
          <p:nvPr/>
        </p:nvSpPr>
        <p:spPr>
          <a:xfrm>
            <a:off x="894138" y="5381150"/>
            <a:ext cx="3312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36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!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= 1</a:t>
            </a:r>
            <a:endParaRPr sz="36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" name="Google Shape;200;p27"/>
          <p:cNvSpPr txBox="1"/>
          <p:nvPr/>
        </p:nvSpPr>
        <p:spPr>
          <a:xfrm>
            <a:off x="4207038" y="4619150"/>
            <a:ext cx="17286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si </a:t>
            </a:r>
            <a:r>
              <a:rPr i="1" lang="en" sz="36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&gt; 0</a:t>
            </a:r>
            <a:endParaRPr sz="36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p27"/>
          <p:cNvSpPr txBox="1"/>
          <p:nvPr/>
        </p:nvSpPr>
        <p:spPr>
          <a:xfrm>
            <a:off x="4207038" y="5381150"/>
            <a:ext cx="17286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si </a:t>
            </a:r>
            <a:r>
              <a:rPr i="1" lang="en" sz="36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= 0</a:t>
            </a:r>
            <a:endParaRPr sz="36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2" name="Google Shape;202;p27"/>
          <p:cNvSpPr txBox="1"/>
          <p:nvPr/>
        </p:nvSpPr>
        <p:spPr>
          <a:xfrm>
            <a:off x="6006163" y="4722650"/>
            <a:ext cx="22437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caso recursivo</a:t>
            </a:r>
            <a:endParaRPr sz="24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3" name="Google Shape;203;p27"/>
          <p:cNvSpPr txBox="1"/>
          <p:nvPr/>
        </p:nvSpPr>
        <p:spPr>
          <a:xfrm>
            <a:off x="6006163" y="5442938"/>
            <a:ext cx="18333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caso base</a:t>
            </a:r>
            <a:endParaRPr sz="24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0"/>
            <a:ext cx="423809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8"/>
          <p:cNvSpPr txBox="1"/>
          <p:nvPr>
            <p:ph idx="4294967295" type="ctrTitle"/>
          </p:nvPr>
        </p:nvSpPr>
        <p:spPr>
          <a:xfrm>
            <a:off x="-50" y="2133925"/>
            <a:ext cx="9144000" cy="10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0BA1E6"/>
                </a:solidFill>
              </a:rPr>
              <a:t>Algoritmos recursivos</a:t>
            </a:r>
            <a:endParaRPr b="1" sz="4500">
              <a:solidFill>
                <a:srgbClr val="0BA1E6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9"/>
          <p:cNvSpPr txBox="1"/>
          <p:nvPr/>
        </p:nvSpPr>
        <p:spPr>
          <a:xfrm>
            <a:off x="1215450" y="266725"/>
            <a:ext cx="6713100" cy="291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4020000" dist="1047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6" name="Google Shape;216;p29"/>
          <p:cNvSpPr txBox="1"/>
          <p:nvPr/>
        </p:nvSpPr>
        <p:spPr>
          <a:xfrm>
            <a:off x="1215450" y="550500"/>
            <a:ext cx="67131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buscar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(palabra):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17" name="Google Shape;217;p29"/>
          <p:cNvGrpSpPr/>
          <p:nvPr/>
        </p:nvGrpSpPr>
        <p:grpSpPr>
          <a:xfrm>
            <a:off x="1215450" y="915300"/>
            <a:ext cx="6713100" cy="1987676"/>
            <a:chOff x="1215450" y="915300"/>
            <a:chExt cx="6713100" cy="1987676"/>
          </a:xfrm>
        </p:grpSpPr>
        <p:sp>
          <p:nvSpPr>
            <p:cNvPr id="218" name="Google Shape;218;p29"/>
            <p:cNvSpPr txBox="1"/>
            <p:nvPr/>
          </p:nvSpPr>
          <p:spPr>
            <a:xfrm>
              <a:off x="1215450" y="915300"/>
              <a:ext cx="67131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Proxima Nova"/>
                  <a:ea typeface="Proxima Nova"/>
                  <a:cs typeface="Proxima Nova"/>
                  <a:sym typeface="Proxima Nova"/>
                </a:rPr>
                <a:t>	leer entrada en el diccionario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19" name="Google Shape;219;p29"/>
            <p:cNvSpPr txBox="1"/>
            <p:nvPr/>
          </p:nvSpPr>
          <p:spPr>
            <a:xfrm>
              <a:off x="1215450" y="1273550"/>
              <a:ext cx="6135600" cy="87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Proxima Nova"/>
                  <a:ea typeface="Proxima Nova"/>
                  <a:cs typeface="Proxima Nova"/>
                  <a:sym typeface="Proxima Nova"/>
                </a:rPr>
                <a:t>	</a:t>
              </a:r>
              <a:r>
                <a:rPr lang="en" sz="2400">
                  <a:solidFill>
                    <a:schemeClr val="accent5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si</a:t>
              </a:r>
              <a:r>
                <a:rPr lang="en" sz="2400">
                  <a:latin typeface="Proxima Nova"/>
                  <a:ea typeface="Proxima Nova"/>
                  <a:cs typeface="Proxima Nova"/>
                  <a:sym typeface="Proxima Nova"/>
                </a:rPr>
                <a:t> todas las palabras son conocidas: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Proxima Nova"/>
                  <a:ea typeface="Proxima Nova"/>
                  <a:cs typeface="Proxima Nova"/>
                  <a:sym typeface="Proxima Nova"/>
                </a:rPr>
                <a:t>		</a:t>
              </a:r>
              <a:r>
                <a:rPr lang="en" sz="2400">
                  <a:solidFill>
                    <a:schemeClr val="accent5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fin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0" name="Google Shape;220;p29"/>
            <p:cNvSpPr txBox="1"/>
            <p:nvPr/>
          </p:nvSpPr>
          <p:spPr>
            <a:xfrm>
              <a:off x="1215450" y="1995950"/>
              <a:ext cx="6135600" cy="90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Proxima Nova"/>
                  <a:ea typeface="Proxima Nova"/>
                  <a:cs typeface="Proxima Nova"/>
                  <a:sym typeface="Proxima Nova"/>
                </a:rPr>
                <a:t>	</a:t>
              </a:r>
              <a:r>
                <a:rPr lang="en" sz="2400">
                  <a:solidFill>
                    <a:schemeClr val="accent5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por cada</a:t>
              </a:r>
              <a:r>
                <a:rPr lang="en" sz="2400">
                  <a:latin typeface="Proxima Nova"/>
                  <a:ea typeface="Proxima Nova"/>
                  <a:cs typeface="Proxima Nova"/>
                  <a:sym typeface="Proxima Nova"/>
                </a:rPr>
                <a:t> palabra no conocida: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457200" lvl="0" marL="9144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buscar</a:t>
              </a:r>
              <a:r>
                <a:rPr lang="en" sz="2400">
                  <a:latin typeface="Proxima Nova"/>
                  <a:ea typeface="Proxima Nova"/>
                  <a:cs typeface="Proxima Nova"/>
                  <a:sym typeface="Proxima Nova"/>
                </a:rPr>
                <a:t>(p)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1" name="Google Shape;221;p29"/>
            <p:cNvSpPr txBox="1"/>
            <p:nvPr/>
          </p:nvSpPr>
          <p:spPr>
            <a:xfrm>
              <a:off x="4321875" y="1633819"/>
              <a:ext cx="19686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accent4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# caso base</a:t>
              </a:r>
              <a:endParaRPr sz="24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2" name="Google Shape;222;p29"/>
            <p:cNvSpPr txBox="1"/>
            <p:nvPr/>
          </p:nvSpPr>
          <p:spPr>
            <a:xfrm>
              <a:off x="4321875" y="2385776"/>
              <a:ext cx="25509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accent4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# caso recursivo</a:t>
              </a:r>
              <a:endParaRPr sz="24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223" name="Google Shape;223;p29"/>
          <p:cNvSpPr txBox="1"/>
          <p:nvPr/>
        </p:nvSpPr>
        <p:spPr>
          <a:xfrm>
            <a:off x="230125" y="3751300"/>
            <a:ext cx="8683800" cy="291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4020000" dist="1047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4" name="Google Shape;224;p29"/>
          <p:cNvSpPr txBox="1"/>
          <p:nvPr/>
        </p:nvSpPr>
        <p:spPr>
          <a:xfrm>
            <a:off x="331750" y="3857800"/>
            <a:ext cx="2080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buscar</a:t>
            </a: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("recursión")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5" name="Google Shape;225;p29"/>
          <p:cNvSpPr txBox="1"/>
          <p:nvPr/>
        </p:nvSpPr>
        <p:spPr>
          <a:xfrm>
            <a:off x="2918100" y="3857800"/>
            <a:ext cx="5995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Forma en la cual se especifica un 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proceso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basado en su propia 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definición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6" name="Google Shape;226;p29"/>
          <p:cNvSpPr txBox="1"/>
          <p:nvPr/>
        </p:nvSpPr>
        <p:spPr>
          <a:xfrm>
            <a:off x="560350" y="4315000"/>
            <a:ext cx="2080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buscar</a:t>
            </a: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("proceso")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7" name="Google Shape;227;p29"/>
          <p:cNvSpPr txBox="1"/>
          <p:nvPr/>
        </p:nvSpPr>
        <p:spPr>
          <a:xfrm>
            <a:off x="2918100" y="4315000"/>
            <a:ext cx="5995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Conjunto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de las fases sucesivas de un 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fenómeno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natural o de una operación artificial.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8" name="Google Shape;228;p29"/>
          <p:cNvSpPr txBox="1"/>
          <p:nvPr/>
        </p:nvSpPr>
        <p:spPr>
          <a:xfrm>
            <a:off x="788950" y="4772200"/>
            <a:ext cx="2080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buscar</a:t>
            </a: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("conjunto")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9" name="Google Shape;229;p29"/>
          <p:cNvSpPr txBox="1"/>
          <p:nvPr/>
        </p:nvSpPr>
        <p:spPr>
          <a:xfrm>
            <a:off x="2918100" y="4772200"/>
            <a:ext cx="5995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Totalidad de los elementos o cosas poseedores de una propiedad común, que los distingue de otros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0" name="Google Shape;230;p29"/>
          <p:cNvSpPr txBox="1"/>
          <p:nvPr/>
        </p:nvSpPr>
        <p:spPr>
          <a:xfrm>
            <a:off x="788950" y="5229400"/>
            <a:ext cx="2080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buscar</a:t>
            </a: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("fenómeno")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1" name="Google Shape;231;p29"/>
          <p:cNvSpPr txBox="1"/>
          <p:nvPr/>
        </p:nvSpPr>
        <p:spPr>
          <a:xfrm>
            <a:off x="2918100" y="5229400"/>
            <a:ext cx="5995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Toda manifestación que se hace presente a la consciencia de un sujeto y aparece como objeto de su percepción.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2" name="Google Shape;232;p29"/>
          <p:cNvSpPr txBox="1"/>
          <p:nvPr/>
        </p:nvSpPr>
        <p:spPr>
          <a:xfrm>
            <a:off x="560350" y="5686600"/>
            <a:ext cx="2080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buscar</a:t>
            </a: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("definición")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3" name="Google Shape;233;p29"/>
          <p:cNvSpPr txBox="1"/>
          <p:nvPr/>
        </p:nvSpPr>
        <p:spPr>
          <a:xfrm>
            <a:off x="2918100" y="5686600"/>
            <a:ext cx="5995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Proposición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que expone con claridad y exactitud los caracteres genéricos y diferenciales de algo material o inmaterial.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4" name="Google Shape;234;p29"/>
          <p:cNvSpPr txBox="1"/>
          <p:nvPr/>
        </p:nvSpPr>
        <p:spPr>
          <a:xfrm>
            <a:off x="788950" y="6143800"/>
            <a:ext cx="2080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buscar</a:t>
            </a: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("proposición")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" name="Google Shape;235;p29"/>
          <p:cNvSpPr txBox="1"/>
          <p:nvPr/>
        </p:nvSpPr>
        <p:spPr>
          <a:xfrm>
            <a:off x="2918100" y="6143800"/>
            <a:ext cx="5995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Enunciación de una verdad demostrada o que se trata de demostrar.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0"/>
          <p:cNvSpPr txBox="1"/>
          <p:nvPr/>
        </p:nvSpPr>
        <p:spPr>
          <a:xfrm>
            <a:off x="2431200" y="3248688"/>
            <a:ext cx="4281600" cy="1940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1" name="Google Shape;241;p30"/>
          <p:cNvSpPr txBox="1"/>
          <p:nvPr/>
        </p:nvSpPr>
        <p:spPr>
          <a:xfrm>
            <a:off x="1397000" y="1669213"/>
            <a:ext cx="8346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roxima Nova"/>
                <a:ea typeface="Proxima Nova"/>
                <a:cs typeface="Proxima Nova"/>
                <a:sym typeface="Proxima Nova"/>
              </a:rPr>
              <a:t>🚹</a:t>
            </a:r>
            <a:endParaRPr sz="4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2" name="Google Shape;242;p30"/>
          <p:cNvSpPr txBox="1"/>
          <p:nvPr/>
        </p:nvSpPr>
        <p:spPr>
          <a:xfrm>
            <a:off x="2592600" y="1669213"/>
            <a:ext cx="8346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roxima Nova"/>
                <a:ea typeface="Proxima Nova"/>
                <a:cs typeface="Proxima Nova"/>
                <a:sym typeface="Proxima Nova"/>
              </a:rPr>
              <a:t>🚹</a:t>
            </a:r>
            <a:endParaRPr sz="4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3" name="Google Shape;243;p30"/>
          <p:cNvSpPr txBox="1"/>
          <p:nvPr/>
        </p:nvSpPr>
        <p:spPr>
          <a:xfrm>
            <a:off x="3788200" y="1669213"/>
            <a:ext cx="8346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roxima Nova"/>
                <a:ea typeface="Proxima Nova"/>
                <a:cs typeface="Proxima Nova"/>
                <a:sym typeface="Proxima Nova"/>
              </a:rPr>
              <a:t>🚹</a:t>
            </a:r>
            <a:endParaRPr sz="4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4" name="Google Shape;244;p30"/>
          <p:cNvSpPr txBox="1"/>
          <p:nvPr/>
        </p:nvSpPr>
        <p:spPr>
          <a:xfrm>
            <a:off x="4983800" y="1669213"/>
            <a:ext cx="8346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roxima Nova"/>
                <a:ea typeface="Proxima Nova"/>
                <a:cs typeface="Proxima Nova"/>
                <a:sym typeface="Proxima Nova"/>
              </a:rPr>
              <a:t>🚹</a:t>
            </a:r>
            <a:endParaRPr sz="4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5" name="Google Shape;245;p30"/>
          <p:cNvSpPr txBox="1"/>
          <p:nvPr/>
        </p:nvSpPr>
        <p:spPr>
          <a:xfrm>
            <a:off x="6179400" y="1669213"/>
            <a:ext cx="8346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roxima Nova"/>
                <a:ea typeface="Proxima Nova"/>
                <a:cs typeface="Proxima Nova"/>
                <a:sym typeface="Proxima Nova"/>
              </a:rPr>
              <a:t>🚹</a:t>
            </a:r>
            <a:endParaRPr sz="4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6" name="Google Shape;246;p30"/>
          <p:cNvSpPr txBox="1"/>
          <p:nvPr/>
        </p:nvSpPr>
        <p:spPr>
          <a:xfrm>
            <a:off x="7375000" y="1669213"/>
            <a:ext cx="8346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roxima Nova"/>
                <a:ea typeface="Proxima Nova"/>
                <a:cs typeface="Proxima Nova"/>
                <a:sym typeface="Proxima Nova"/>
              </a:rPr>
              <a:t>🚹</a:t>
            </a:r>
            <a:endParaRPr sz="4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7" name="Google Shape;247;p30"/>
          <p:cNvSpPr txBox="1"/>
          <p:nvPr/>
        </p:nvSpPr>
        <p:spPr>
          <a:xfrm>
            <a:off x="787400" y="1897813"/>
            <a:ext cx="8346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roxima Nova"/>
                <a:ea typeface="Proxima Nova"/>
                <a:cs typeface="Proxima Nova"/>
                <a:sym typeface="Proxima Nova"/>
              </a:rPr>
              <a:t>🚹</a:t>
            </a:r>
            <a:endParaRPr sz="4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8" name="Google Shape;248;p30"/>
          <p:cNvSpPr txBox="1"/>
          <p:nvPr/>
        </p:nvSpPr>
        <p:spPr>
          <a:xfrm>
            <a:off x="1983000" y="1897813"/>
            <a:ext cx="8346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roxima Nova"/>
                <a:ea typeface="Proxima Nova"/>
                <a:cs typeface="Proxima Nova"/>
                <a:sym typeface="Proxima Nova"/>
              </a:rPr>
              <a:t>🚹</a:t>
            </a:r>
            <a:endParaRPr sz="4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9" name="Google Shape;249;p30"/>
          <p:cNvSpPr txBox="1"/>
          <p:nvPr/>
        </p:nvSpPr>
        <p:spPr>
          <a:xfrm>
            <a:off x="3178600" y="1897813"/>
            <a:ext cx="8346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roxima Nova"/>
                <a:ea typeface="Proxima Nova"/>
                <a:cs typeface="Proxima Nova"/>
                <a:sym typeface="Proxima Nova"/>
              </a:rPr>
              <a:t>🚹</a:t>
            </a:r>
            <a:endParaRPr sz="4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0" name="Google Shape;250;p30"/>
          <p:cNvSpPr txBox="1"/>
          <p:nvPr/>
        </p:nvSpPr>
        <p:spPr>
          <a:xfrm>
            <a:off x="4374200" y="1897813"/>
            <a:ext cx="8346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roxima Nova"/>
                <a:ea typeface="Proxima Nova"/>
                <a:cs typeface="Proxima Nova"/>
                <a:sym typeface="Proxima Nova"/>
              </a:rPr>
              <a:t>🚹</a:t>
            </a:r>
            <a:endParaRPr sz="4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1" name="Google Shape;251;p30"/>
          <p:cNvSpPr txBox="1"/>
          <p:nvPr/>
        </p:nvSpPr>
        <p:spPr>
          <a:xfrm>
            <a:off x="5569800" y="1897813"/>
            <a:ext cx="8346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roxima Nova"/>
                <a:ea typeface="Proxima Nova"/>
                <a:cs typeface="Proxima Nova"/>
                <a:sym typeface="Proxima Nova"/>
              </a:rPr>
              <a:t>🚹</a:t>
            </a:r>
            <a:endParaRPr sz="4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2" name="Google Shape;252;p30"/>
          <p:cNvSpPr txBox="1"/>
          <p:nvPr/>
        </p:nvSpPr>
        <p:spPr>
          <a:xfrm>
            <a:off x="6765400" y="1897813"/>
            <a:ext cx="8346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roxima Nova"/>
                <a:ea typeface="Proxima Nova"/>
                <a:cs typeface="Proxima Nova"/>
                <a:sym typeface="Proxima Nova"/>
              </a:rPr>
              <a:t>🚹</a:t>
            </a:r>
            <a:endParaRPr sz="4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3" name="Google Shape;253;p30"/>
          <p:cNvSpPr txBox="1"/>
          <p:nvPr/>
        </p:nvSpPr>
        <p:spPr>
          <a:xfrm>
            <a:off x="2431200" y="3248688"/>
            <a:ext cx="4281600" cy="19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contar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(fila):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no hay nadie atrás: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contar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(fila + 1) + 1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075" y="205800"/>
            <a:ext cx="5277850" cy="457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3568" y="5250425"/>
            <a:ext cx="5796870" cy="9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775" y="671275"/>
            <a:ext cx="7958449" cy="551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2799" y="1128437"/>
            <a:ext cx="1611200" cy="139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2"/>
          <p:cNvPicPr preferRelativeResize="0"/>
          <p:nvPr/>
        </p:nvPicPr>
        <p:blipFill rotWithShape="1">
          <a:blip r:embed="rId4">
            <a:alphaModFix/>
          </a:blip>
          <a:srcRect b="0" l="0" r="80357" t="0"/>
          <a:stretch/>
        </p:blipFill>
        <p:spPr>
          <a:xfrm>
            <a:off x="0" y="1159161"/>
            <a:ext cx="1611201" cy="133505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2"/>
          <p:cNvSpPr txBox="1"/>
          <p:nvPr/>
        </p:nvSpPr>
        <p:spPr>
          <a:xfrm>
            <a:off x="1709300" y="359025"/>
            <a:ext cx="5713200" cy="2935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sierpinski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67" name="Google Shape;267;p32"/>
          <p:cNvCxnSpPr/>
          <p:nvPr/>
        </p:nvCxnSpPr>
        <p:spPr>
          <a:xfrm>
            <a:off x="1306401" y="1826687"/>
            <a:ext cx="402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8" name="Google Shape;268;p32"/>
          <p:cNvCxnSpPr>
            <a:stCxn id="266" idx="3"/>
          </p:cNvCxnSpPr>
          <p:nvPr/>
        </p:nvCxnSpPr>
        <p:spPr>
          <a:xfrm>
            <a:off x="7422500" y="1826625"/>
            <a:ext cx="411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69" name="Google Shape;269;p32"/>
          <p:cNvGrpSpPr/>
          <p:nvPr/>
        </p:nvGrpSpPr>
        <p:grpSpPr>
          <a:xfrm>
            <a:off x="1709300" y="1231363"/>
            <a:ext cx="2683251" cy="1190625"/>
            <a:chOff x="2378850" y="3606338"/>
            <a:chExt cx="2683251" cy="1190625"/>
          </a:xfrm>
        </p:grpSpPr>
        <p:pic>
          <p:nvPicPr>
            <p:cNvPr id="270" name="Google Shape;270;p32"/>
            <p:cNvPicPr preferRelativeResize="0"/>
            <p:nvPr/>
          </p:nvPicPr>
          <p:blipFill rotWithShape="1">
            <a:blip r:embed="rId4">
              <a:alphaModFix/>
            </a:blip>
            <a:srcRect b="0" l="19520" r="60142" t="0"/>
            <a:stretch/>
          </p:blipFill>
          <p:spPr>
            <a:xfrm>
              <a:off x="3574375" y="3606338"/>
              <a:ext cx="1487725" cy="1190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1" name="Google Shape;271;p32"/>
            <p:cNvSpPr txBox="1"/>
            <p:nvPr/>
          </p:nvSpPr>
          <p:spPr>
            <a:xfrm>
              <a:off x="2378850" y="3900050"/>
              <a:ext cx="1006800" cy="603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Proxima Nova"/>
                  <a:ea typeface="Proxima Nova"/>
                  <a:cs typeface="Proxima Nova"/>
                  <a:sym typeface="Proxima Nova"/>
                </a:rPr>
                <a:t>dividir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cxnSp>
          <p:nvCxnSpPr>
            <p:cNvPr id="272" name="Google Shape;272;p32"/>
            <p:cNvCxnSpPr>
              <a:stCxn id="271" idx="3"/>
            </p:cNvCxnSpPr>
            <p:nvPr/>
          </p:nvCxnSpPr>
          <p:spPr>
            <a:xfrm>
              <a:off x="3385650" y="4201700"/>
              <a:ext cx="3942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3" name="Google Shape;273;p32"/>
            <p:cNvCxnSpPr/>
            <p:nvPr/>
          </p:nvCxnSpPr>
          <p:spPr>
            <a:xfrm>
              <a:off x="3385650" y="4354038"/>
              <a:ext cx="4173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4" name="Google Shape;274;p32"/>
            <p:cNvCxnSpPr/>
            <p:nvPr/>
          </p:nvCxnSpPr>
          <p:spPr>
            <a:xfrm>
              <a:off x="3385650" y="4049238"/>
              <a:ext cx="4173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75" name="Google Shape;275;p32"/>
          <p:cNvSpPr txBox="1"/>
          <p:nvPr/>
        </p:nvSpPr>
        <p:spPr>
          <a:xfrm>
            <a:off x="2233350" y="6394000"/>
            <a:ext cx="46773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https://media.giphy.com/media/JReakhhPF0eEE/giphy.gif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76" name="Google Shape;276;p32"/>
          <p:cNvGrpSpPr/>
          <p:nvPr/>
        </p:nvGrpSpPr>
        <p:grpSpPr>
          <a:xfrm>
            <a:off x="3819250" y="701725"/>
            <a:ext cx="3145439" cy="1123294"/>
            <a:chOff x="3819250" y="2505975"/>
            <a:chExt cx="3145439" cy="1123294"/>
          </a:xfrm>
        </p:grpSpPr>
        <p:sp>
          <p:nvSpPr>
            <p:cNvPr id="277" name="Google Shape;277;p32"/>
            <p:cNvSpPr txBox="1"/>
            <p:nvPr/>
          </p:nvSpPr>
          <p:spPr>
            <a:xfrm>
              <a:off x="4399150" y="2505975"/>
              <a:ext cx="1286100" cy="603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cxnSp>
          <p:nvCxnSpPr>
            <p:cNvPr id="278" name="Google Shape;278;p32"/>
            <p:cNvCxnSpPr>
              <a:endCxn id="277" idx="1"/>
            </p:cNvCxnSpPr>
            <p:nvPr/>
          </p:nvCxnSpPr>
          <p:spPr>
            <a:xfrm flipH="1" rot="10800000">
              <a:off x="3819250" y="2807625"/>
              <a:ext cx="579900" cy="4326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9" name="Google Shape;279;p32"/>
            <p:cNvCxnSpPr>
              <a:stCxn id="277" idx="3"/>
            </p:cNvCxnSpPr>
            <p:nvPr/>
          </p:nvCxnSpPr>
          <p:spPr>
            <a:xfrm>
              <a:off x="5685250" y="2807625"/>
              <a:ext cx="786000" cy="4695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280" name="Google Shape;280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68574" y="3025969"/>
              <a:ext cx="696114" cy="603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1" name="Google Shape;281;p32"/>
          <p:cNvGrpSpPr/>
          <p:nvPr/>
        </p:nvGrpSpPr>
        <p:grpSpPr>
          <a:xfrm>
            <a:off x="4114750" y="1463725"/>
            <a:ext cx="3200766" cy="970894"/>
            <a:chOff x="4114750" y="3267975"/>
            <a:chExt cx="3200766" cy="970894"/>
          </a:xfrm>
        </p:grpSpPr>
        <p:sp>
          <p:nvSpPr>
            <p:cNvPr id="282" name="Google Shape;282;p32"/>
            <p:cNvSpPr txBox="1"/>
            <p:nvPr/>
          </p:nvSpPr>
          <p:spPr>
            <a:xfrm>
              <a:off x="4399150" y="3267975"/>
              <a:ext cx="1286100" cy="603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283" name="Google Shape;283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19401" y="3635569"/>
              <a:ext cx="696114" cy="6033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84" name="Google Shape;284;p32"/>
            <p:cNvCxnSpPr>
              <a:endCxn id="282" idx="1"/>
            </p:cNvCxnSpPr>
            <p:nvPr/>
          </p:nvCxnSpPr>
          <p:spPr>
            <a:xfrm flipH="1" rot="10800000">
              <a:off x="4114750" y="3569625"/>
              <a:ext cx="284400" cy="2625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5" name="Google Shape;285;p32"/>
            <p:cNvCxnSpPr>
              <a:stCxn id="282" idx="3"/>
            </p:cNvCxnSpPr>
            <p:nvPr/>
          </p:nvCxnSpPr>
          <p:spPr>
            <a:xfrm>
              <a:off x="5685250" y="3569625"/>
              <a:ext cx="1154400" cy="3543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86" name="Google Shape;286;p32"/>
          <p:cNvGrpSpPr/>
          <p:nvPr/>
        </p:nvGrpSpPr>
        <p:grpSpPr>
          <a:xfrm>
            <a:off x="3240250" y="1831319"/>
            <a:ext cx="3380260" cy="1073906"/>
            <a:chOff x="3240250" y="3635569"/>
            <a:chExt cx="3380260" cy="1073906"/>
          </a:xfrm>
        </p:grpSpPr>
        <p:sp>
          <p:nvSpPr>
            <p:cNvPr id="287" name="Google Shape;287;p32"/>
            <p:cNvSpPr txBox="1"/>
            <p:nvPr/>
          </p:nvSpPr>
          <p:spPr>
            <a:xfrm>
              <a:off x="4399150" y="4106175"/>
              <a:ext cx="1286100" cy="603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288" name="Google Shape;288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24396" y="3635569"/>
              <a:ext cx="696114" cy="6033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89" name="Google Shape;289;p32"/>
            <p:cNvCxnSpPr>
              <a:endCxn id="287" idx="1"/>
            </p:cNvCxnSpPr>
            <p:nvPr/>
          </p:nvCxnSpPr>
          <p:spPr>
            <a:xfrm>
              <a:off x="3240250" y="4234425"/>
              <a:ext cx="1158900" cy="1734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90" name="Google Shape;290;p32"/>
            <p:cNvCxnSpPr>
              <a:stCxn id="287" idx="3"/>
              <a:endCxn id="288" idx="2"/>
            </p:cNvCxnSpPr>
            <p:nvPr/>
          </p:nvCxnSpPr>
          <p:spPr>
            <a:xfrm flipH="1" rot="10800000">
              <a:off x="5685250" y="4238925"/>
              <a:ext cx="587100" cy="1689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91" name="Google Shape;291;p32"/>
          <p:cNvGrpSpPr/>
          <p:nvPr/>
        </p:nvGrpSpPr>
        <p:grpSpPr>
          <a:xfrm>
            <a:off x="4399200" y="826225"/>
            <a:ext cx="1286100" cy="1954500"/>
            <a:chOff x="4399200" y="2630475"/>
            <a:chExt cx="1286100" cy="1954500"/>
          </a:xfrm>
        </p:grpSpPr>
        <p:sp>
          <p:nvSpPr>
            <p:cNvPr id="292" name="Google Shape;292;p32"/>
            <p:cNvSpPr txBox="1"/>
            <p:nvPr/>
          </p:nvSpPr>
          <p:spPr>
            <a:xfrm>
              <a:off x="4399200" y="2630475"/>
              <a:ext cx="1286100" cy="3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Proxima Nova"/>
                  <a:ea typeface="Proxima Nova"/>
                  <a:cs typeface="Proxima Nova"/>
                  <a:sym typeface="Proxima Nova"/>
                </a:rPr>
                <a:t>sierpinski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93" name="Google Shape;293;p32"/>
            <p:cNvSpPr txBox="1"/>
            <p:nvPr/>
          </p:nvSpPr>
          <p:spPr>
            <a:xfrm>
              <a:off x="4399200" y="3392475"/>
              <a:ext cx="1286100" cy="3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Proxima Nova"/>
                  <a:ea typeface="Proxima Nova"/>
                  <a:cs typeface="Proxima Nova"/>
                  <a:sym typeface="Proxima Nova"/>
                </a:rPr>
                <a:t>sierpinski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94" name="Google Shape;294;p32"/>
            <p:cNvSpPr txBox="1"/>
            <p:nvPr/>
          </p:nvSpPr>
          <p:spPr>
            <a:xfrm>
              <a:off x="4399200" y="4230675"/>
              <a:ext cx="1286100" cy="3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Proxima Nova"/>
                  <a:ea typeface="Proxima Nova"/>
                  <a:cs typeface="Proxima Nova"/>
                  <a:sym typeface="Proxima Nova"/>
                </a:rPr>
                <a:t>sierpinski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95" name="Google Shape;295;p32"/>
          <p:cNvGrpSpPr/>
          <p:nvPr/>
        </p:nvGrpSpPr>
        <p:grpSpPr>
          <a:xfrm>
            <a:off x="137988" y="3479217"/>
            <a:ext cx="8837112" cy="1675740"/>
            <a:chOff x="2608000" y="3479138"/>
            <a:chExt cx="5068895" cy="1675740"/>
          </a:xfrm>
        </p:grpSpPr>
        <p:sp>
          <p:nvSpPr>
            <p:cNvPr id="296" name="Google Shape;296;p32"/>
            <p:cNvSpPr txBox="1"/>
            <p:nvPr/>
          </p:nvSpPr>
          <p:spPr>
            <a:xfrm>
              <a:off x="2608000" y="3479138"/>
              <a:ext cx="3594000" cy="94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525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algoritmo</a:t>
              </a:r>
              <a:r>
                <a:rPr lang="en" sz="2400">
                  <a:latin typeface="Proxima Nova"/>
                  <a:ea typeface="Proxima Nova"/>
                  <a:cs typeface="Proxima Nova"/>
                  <a:sym typeface="Proxima Nova"/>
                </a:rPr>
                <a:t> </a:t>
              </a:r>
              <a:r>
                <a:rPr lang="en" sz="2400">
                  <a:solidFill>
                    <a:srgbClr val="4BA17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sierpinski</a:t>
              </a:r>
              <a:r>
                <a:rPr lang="en" sz="2400">
                  <a:latin typeface="Proxima Nova"/>
                  <a:ea typeface="Proxima Nova"/>
                  <a:cs typeface="Proxima Nova"/>
                  <a:sym typeface="Proxima Nova"/>
                </a:rPr>
                <a:t>(</a:t>
              </a:r>
              <a:r>
                <a:rPr lang="en" sz="4800">
                  <a:latin typeface="Proxima Nova"/>
                  <a:ea typeface="Proxima Nova"/>
                  <a:cs typeface="Proxima Nova"/>
                  <a:sym typeface="Proxima Nova"/>
                </a:rPr>
                <a:t>▲</a:t>
              </a:r>
              <a:r>
                <a:rPr lang="en" sz="2400">
                  <a:latin typeface="Proxima Nova"/>
                  <a:ea typeface="Proxima Nova"/>
                  <a:cs typeface="Proxima Nova"/>
                  <a:sym typeface="Proxima Nova"/>
                </a:rPr>
                <a:t>):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97" name="Google Shape;297;p32"/>
            <p:cNvSpPr txBox="1"/>
            <p:nvPr/>
          </p:nvSpPr>
          <p:spPr>
            <a:xfrm>
              <a:off x="2760200" y="3957963"/>
              <a:ext cx="37758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Proxima Nova"/>
                  <a:ea typeface="Proxima Nova"/>
                  <a:cs typeface="Proxima Nova"/>
                  <a:sym typeface="Proxima Nova"/>
                </a:rPr>
                <a:t>	</a:t>
              </a:r>
              <a:r>
                <a:rPr lang="en" sz="2400">
                  <a:solidFill>
                    <a:srgbClr val="FF525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▲</a:t>
              </a:r>
              <a:r>
                <a:rPr lang="en" sz="2400">
                  <a:latin typeface="Proxima Nova"/>
                  <a:ea typeface="Proxima Nova"/>
                  <a:cs typeface="Proxima Nova"/>
                  <a:sym typeface="Proxima Nova"/>
                </a:rPr>
                <a:t>, </a:t>
              </a:r>
              <a:r>
                <a:rPr lang="en" sz="2400">
                  <a:solidFill>
                    <a:srgbClr val="4BA17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▲</a:t>
              </a:r>
              <a:r>
                <a:rPr lang="en" sz="2400">
                  <a:latin typeface="Proxima Nova"/>
                  <a:ea typeface="Proxima Nova"/>
                  <a:cs typeface="Proxima Nova"/>
                  <a:sym typeface="Proxima Nova"/>
                </a:rPr>
                <a:t>, </a:t>
              </a:r>
              <a:r>
                <a:rPr lang="en" sz="2400">
                  <a:solidFill>
                    <a:srgbClr val="0000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▲</a:t>
              </a:r>
              <a:r>
                <a:rPr lang="en" sz="2400">
                  <a:latin typeface="Proxima Nova"/>
                  <a:ea typeface="Proxima Nova"/>
                  <a:cs typeface="Proxima Nova"/>
                  <a:sym typeface="Proxima Nova"/>
                </a:rPr>
                <a:t> ← dividir(</a:t>
              </a:r>
              <a:r>
                <a:rPr lang="en" sz="4800">
                  <a:latin typeface="Proxima Nova"/>
                  <a:ea typeface="Proxima Nova"/>
                  <a:cs typeface="Proxima Nova"/>
                  <a:sym typeface="Proxima Nova"/>
                </a:rPr>
                <a:t>▲</a:t>
              </a:r>
              <a:r>
                <a:rPr lang="en" sz="2400">
                  <a:latin typeface="Proxima Nova"/>
                  <a:ea typeface="Proxima Nova"/>
                  <a:cs typeface="Proxima Nova"/>
                  <a:sym typeface="Proxima Nova"/>
                </a:rPr>
                <a:t>)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98" name="Google Shape;298;p32"/>
            <p:cNvSpPr txBox="1"/>
            <p:nvPr/>
          </p:nvSpPr>
          <p:spPr>
            <a:xfrm>
              <a:off x="2760195" y="4708177"/>
              <a:ext cx="4916700" cy="4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525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devolver </a:t>
              </a:r>
              <a:r>
                <a:rPr lang="en" sz="2400">
                  <a:solidFill>
                    <a:srgbClr val="4BA17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sierpinski</a:t>
              </a:r>
              <a:r>
                <a:rPr lang="en" sz="2400">
                  <a:latin typeface="Proxima Nova"/>
                  <a:ea typeface="Proxima Nova"/>
                  <a:cs typeface="Proxima Nova"/>
                  <a:sym typeface="Proxima Nova"/>
                </a:rPr>
                <a:t>(</a:t>
              </a:r>
              <a:r>
                <a:rPr lang="en" sz="2400">
                  <a:solidFill>
                    <a:srgbClr val="FF525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▲</a:t>
              </a:r>
              <a:r>
                <a:rPr lang="en" sz="2400">
                  <a:latin typeface="Proxima Nova"/>
                  <a:ea typeface="Proxima Nova"/>
                  <a:cs typeface="Proxima Nova"/>
                  <a:sym typeface="Proxima Nova"/>
                </a:rPr>
                <a:t>) + </a:t>
              </a:r>
              <a:r>
                <a:rPr lang="en" sz="2400">
                  <a:solidFill>
                    <a:srgbClr val="4BA17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sierpinski</a:t>
              </a:r>
              <a:r>
                <a:rPr lang="en" sz="2400">
                  <a:latin typeface="Proxima Nova"/>
                  <a:ea typeface="Proxima Nova"/>
                  <a:cs typeface="Proxima Nova"/>
                  <a:sym typeface="Proxima Nova"/>
                </a:rPr>
                <a:t>(</a:t>
              </a:r>
              <a:r>
                <a:rPr lang="en" sz="2400">
                  <a:solidFill>
                    <a:srgbClr val="4BA17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▲</a:t>
              </a:r>
              <a:r>
                <a:rPr lang="en" sz="2400">
                  <a:latin typeface="Proxima Nova"/>
                  <a:ea typeface="Proxima Nova"/>
                  <a:cs typeface="Proxima Nova"/>
                  <a:sym typeface="Proxima Nova"/>
                </a:rPr>
                <a:t>) + </a:t>
              </a:r>
              <a:r>
                <a:rPr lang="en" sz="2400">
                  <a:solidFill>
                    <a:srgbClr val="4BA17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sierpinski</a:t>
              </a:r>
              <a:r>
                <a:rPr lang="en" sz="2400">
                  <a:latin typeface="Proxima Nova"/>
                  <a:ea typeface="Proxima Nova"/>
                  <a:cs typeface="Proxima Nova"/>
                  <a:sym typeface="Proxima Nova"/>
                </a:rPr>
                <a:t>(</a:t>
              </a:r>
              <a:r>
                <a:rPr lang="en" sz="2400">
                  <a:solidFill>
                    <a:srgbClr val="0000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▲</a:t>
              </a:r>
              <a:r>
                <a:rPr lang="en" sz="2400">
                  <a:latin typeface="Proxima Nova"/>
                  <a:ea typeface="Proxima Nova"/>
                  <a:cs typeface="Proxima Nova"/>
                  <a:sym typeface="Proxima Nova"/>
                </a:rPr>
                <a:t>)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125" y="1908775"/>
            <a:ext cx="2216125" cy="192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3"/>
          <p:cNvSpPr txBox="1"/>
          <p:nvPr/>
        </p:nvSpPr>
        <p:spPr>
          <a:xfrm>
            <a:off x="2826050" y="307050"/>
            <a:ext cx="6186000" cy="53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import turtle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sierpinski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(t, orden, tam):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if orden == 0: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for _ in range(3):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t.forward(tam)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t.left(120)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else: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paso = tam / 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t1, m1, t2, m2 </a:t>
            </a: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[(0, paso, 0, 0),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                  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(120, paso, -120, 0),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                  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(-60, paso, 60, -(paso))]: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sierpinski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(t, orden - 1, paso)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t.left(t1)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t.forward(m1)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t.left(t2)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t.forward(m2)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if __name__ == '__main__':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screen = turtle.Screen()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t = turtle.Turtle()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t.speed(0)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sierpinski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(t, 4, 300)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screen.mainloop()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1DC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4"/>
          <p:cNvSpPr txBox="1"/>
          <p:nvPr/>
        </p:nvSpPr>
        <p:spPr>
          <a:xfrm>
            <a:off x="1986750" y="275713"/>
            <a:ext cx="5170500" cy="132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imprimir_estrellas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(n):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repetir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veces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imprimir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('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★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')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0" name="Google Shape;310;p34"/>
          <p:cNvSpPr txBox="1"/>
          <p:nvPr/>
        </p:nvSpPr>
        <p:spPr>
          <a:xfrm>
            <a:off x="1986750" y="1854788"/>
            <a:ext cx="5170500" cy="226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imprimir_estrellas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(n):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???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???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# caso base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en caso contrario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???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# caso recursivo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1" name="Google Shape;311;p34"/>
          <p:cNvSpPr txBox="1"/>
          <p:nvPr/>
        </p:nvSpPr>
        <p:spPr>
          <a:xfrm>
            <a:off x="1986750" y="1711400"/>
            <a:ext cx="5170500" cy="254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imprimir_estrellas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(n):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= 0: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fin</a:t>
            </a:r>
            <a:endParaRPr sz="24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en caso contrario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imprimir('★')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	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imprimir_estrellas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(n - 1)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2" name="Google Shape;312;p34"/>
          <p:cNvSpPr txBox="1"/>
          <p:nvPr/>
        </p:nvSpPr>
        <p:spPr>
          <a:xfrm>
            <a:off x="1986750" y="4496825"/>
            <a:ext cx="5129100" cy="1951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imprimir_estrellas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(int n) {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F9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800">
                <a:solidFill>
                  <a:srgbClr val="BF9000"/>
                </a:solidFill>
                <a:latin typeface="Consolas"/>
                <a:ea typeface="Consolas"/>
                <a:cs typeface="Consolas"/>
                <a:sym typeface="Consolas"/>
              </a:rPr>
              <a:t>if (n == 0)</a:t>
            </a:r>
            <a:endParaRPr sz="1800">
              <a:solidFill>
                <a:srgbClr val="BF9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F9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800">
                <a:solidFill>
                  <a:srgbClr val="BF9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800">
                <a:solidFill>
                  <a:srgbClr val="BF9000"/>
                </a:solidFill>
                <a:latin typeface="Consolas"/>
                <a:ea typeface="Consolas"/>
                <a:cs typeface="Consolas"/>
                <a:sym typeface="Consolas"/>
              </a:rPr>
              <a:t>return;</a:t>
            </a:r>
            <a:endParaRPr sz="1800">
              <a:solidFill>
                <a:srgbClr val="BF9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printf("*\n");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imprimir_estrellas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(n - 1);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5"/>
          <p:cNvSpPr txBox="1"/>
          <p:nvPr/>
        </p:nvSpPr>
        <p:spPr>
          <a:xfrm>
            <a:off x="253938" y="4619150"/>
            <a:ext cx="3312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36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!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i="1" lang="en" sz="36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× (</a:t>
            </a:r>
            <a:r>
              <a:rPr i="1" lang="en" sz="36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- 1)</a:t>
            </a:r>
            <a:r>
              <a:rPr lang="en" sz="36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!</a:t>
            </a:r>
            <a:endParaRPr sz="36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8" name="Google Shape;318;p35"/>
          <p:cNvSpPr txBox="1"/>
          <p:nvPr/>
        </p:nvSpPr>
        <p:spPr>
          <a:xfrm>
            <a:off x="253938" y="5381150"/>
            <a:ext cx="3312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36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!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= 1</a:t>
            </a:r>
            <a:endParaRPr sz="36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9" name="Google Shape;319;p35"/>
          <p:cNvSpPr txBox="1"/>
          <p:nvPr/>
        </p:nvSpPr>
        <p:spPr>
          <a:xfrm>
            <a:off x="3358196" y="4706225"/>
            <a:ext cx="12138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si </a:t>
            </a:r>
            <a:r>
              <a:rPr i="1" lang="en" sz="24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&gt; 0</a:t>
            </a:r>
            <a:endParaRPr sz="24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0" name="Google Shape;320;p35"/>
          <p:cNvSpPr txBox="1"/>
          <p:nvPr/>
        </p:nvSpPr>
        <p:spPr>
          <a:xfrm>
            <a:off x="3358196" y="5468225"/>
            <a:ext cx="12138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si </a:t>
            </a:r>
            <a:r>
              <a:rPr i="1" lang="en" sz="24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= 0</a:t>
            </a:r>
            <a:endParaRPr sz="24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1" name="Google Shape;321;p35"/>
          <p:cNvSpPr txBox="1"/>
          <p:nvPr/>
        </p:nvSpPr>
        <p:spPr>
          <a:xfrm>
            <a:off x="771075" y="879925"/>
            <a:ext cx="1406100" cy="9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36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!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=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2" name="Google Shape;322;p35"/>
          <p:cNvSpPr txBox="1"/>
          <p:nvPr/>
        </p:nvSpPr>
        <p:spPr>
          <a:xfrm>
            <a:off x="1712700" y="879925"/>
            <a:ext cx="7077600" cy="9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× (</a:t>
            </a:r>
            <a:r>
              <a:rPr i="1" lang="en" sz="36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- 1) × (</a:t>
            </a:r>
            <a:r>
              <a:rPr i="1" lang="en" sz="36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- 2) × (</a:t>
            </a:r>
            <a:r>
              <a:rPr i="1" lang="en" sz="36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- 3) × ... × 1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23" name="Google Shape;323;p35"/>
          <p:cNvGrpSpPr/>
          <p:nvPr/>
        </p:nvGrpSpPr>
        <p:grpSpPr>
          <a:xfrm>
            <a:off x="253950" y="2502800"/>
            <a:ext cx="2185400" cy="1200968"/>
            <a:chOff x="771075" y="2090050"/>
            <a:chExt cx="2185400" cy="1200968"/>
          </a:xfrm>
        </p:grpSpPr>
        <p:sp>
          <p:nvSpPr>
            <p:cNvPr id="324" name="Google Shape;324;p35"/>
            <p:cNvSpPr txBox="1"/>
            <p:nvPr/>
          </p:nvSpPr>
          <p:spPr>
            <a:xfrm>
              <a:off x="771075" y="2247875"/>
              <a:ext cx="1406100" cy="96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4800"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lang="en" sz="4800">
                  <a:solidFill>
                    <a:schemeClr val="accent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!</a:t>
              </a:r>
              <a:r>
                <a:rPr lang="en" sz="4800">
                  <a:latin typeface="Times New Roman"/>
                  <a:ea typeface="Times New Roman"/>
                  <a:cs typeface="Times New Roman"/>
                  <a:sym typeface="Times New Roman"/>
                </a:rPr>
                <a:t> =</a:t>
              </a:r>
              <a:endParaRPr sz="48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25" name="Google Shape;325;p35"/>
            <p:cNvSpPr txBox="1"/>
            <p:nvPr/>
          </p:nvSpPr>
          <p:spPr>
            <a:xfrm>
              <a:off x="1939475" y="2247875"/>
              <a:ext cx="1017000" cy="96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latin typeface="Times New Roman"/>
                  <a:ea typeface="Times New Roman"/>
                  <a:cs typeface="Times New Roman"/>
                  <a:sym typeface="Times New Roman"/>
                </a:rPr>
                <a:t>Π </a:t>
              </a:r>
              <a:r>
                <a:rPr i="1" lang="en" sz="4800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endParaRPr baseline="-25000" i="1" sz="48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26" name="Google Shape;326;p35"/>
            <p:cNvSpPr txBox="1"/>
            <p:nvPr/>
          </p:nvSpPr>
          <p:spPr>
            <a:xfrm>
              <a:off x="1939475" y="2862918"/>
              <a:ext cx="627600" cy="42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800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rPr lang="en" sz="1800">
                  <a:latin typeface="Times New Roman"/>
                  <a:ea typeface="Times New Roman"/>
                  <a:cs typeface="Times New Roman"/>
                  <a:sym typeface="Times New Roman"/>
                </a:rPr>
                <a:t> = 1</a:t>
              </a:r>
              <a:endParaRPr baseline="-25000" i="1" sz="18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27" name="Google Shape;327;p35"/>
            <p:cNvSpPr txBox="1"/>
            <p:nvPr/>
          </p:nvSpPr>
          <p:spPr>
            <a:xfrm>
              <a:off x="2122746" y="2090050"/>
              <a:ext cx="390000" cy="42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800"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endParaRPr baseline="-25000" i="1" sz="18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28" name="Google Shape;328;p35"/>
          <p:cNvSpPr txBox="1"/>
          <p:nvPr/>
        </p:nvSpPr>
        <p:spPr>
          <a:xfrm>
            <a:off x="4689925" y="2159000"/>
            <a:ext cx="4254600" cy="201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factorial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(n):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r 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← 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para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i 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entre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1 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y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r ← r × i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r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9" name="Google Shape;329;p35"/>
          <p:cNvSpPr txBox="1"/>
          <p:nvPr/>
        </p:nvSpPr>
        <p:spPr>
          <a:xfrm>
            <a:off x="4689925" y="4406900"/>
            <a:ext cx="4254600" cy="201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factorial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(n):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= 0: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×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factorial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(n - 1)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6"/>
          <p:cNvSpPr txBox="1"/>
          <p:nvPr/>
        </p:nvSpPr>
        <p:spPr>
          <a:xfrm>
            <a:off x="508000" y="1658225"/>
            <a:ext cx="4254600" cy="201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factorial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(n):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r ←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para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i 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entre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1 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y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r ← r × i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r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5" name="Google Shape;335;p36"/>
          <p:cNvSpPr txBox="1"/>
          <p:nvPr/>
        </p:nvSpPr>
        <p:spPr>
          <a:xfrm>
            <a:off x="508000" y="3906113"/>
            <a:ext cx="4254600" cy="201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factorial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(n):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= 0: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×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factorial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(n - 1)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6" name="Google Shape;336;p36"/>
          <p:cNvSpPr txBox="1"/>
          <p:nvPr/>
        </p:nvSpPr>
        <p:spPr>
          <a:xfrm>
            <a:off x="5435600" y="939763"/>
            <a:ext cx="1415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Consolas"/>
                <a:ea typeface="Consolas"/>
                <a:cs typeface="Consolas"/>
                <a:sym typeface="Consolas"/>
              </a:rPr>
              <a:t>T(n)</a:t>
            </a:r>
            <a:endParaRPr b="1" sz="3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7" name="Google Shape;337;p36"/>
          <p:cNvSpPr txBox="1"/>
          <p:nvPr/>
        </p:nvSpPr>
        <p:spPr>
          <a:xfrm>
            <a:off x="7600050" y="939763"/>
            <a:ext cx="1415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b="1" lang="en" sz="3600">
                <a:latin typeface="Consolas"/>
                <a:ea typeface="Consolas"/>
                <a:cs typeface="Consolas"/>
                <a:sym typeface="Consolas"/>
              </a:rPr>
              <a:t>(n)</a:t>
            </a:r>
            <a:endParaRPr b="1" sz="3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8" name="Google Shape;338;p36"/>
          <p:cNvSpPr txBox="1"/>
          <p:nvPr/>
        </p:nvSpPr>
        <p:spPr>
          <a:xfrm>
            <a:off x="5163575" y="2359463"/>
            <a:ext cx="19593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O(n)</a:t>
            </a:r>
            <a:endParaRPr sz="36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9" name="Google Shape;339;p36"/>
          <p:cNvSpPr txBox="1"/>
          <p:nvPr/>
        </p:nvSpPr>
        <p:spPr>
          <a:xfrm>
            <a:off x="7184700" y="2359463"/>
            <a:ext cx="19593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O(1)</a:t>
            </a:r>
            <a:endParaRPr sz="36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0" name="Google Shape;340;p36"/>
          <p:cNvSpPr txBox="1"/>
          <p:nvPr/>
        </p:nvSpPr>
        <p:spPr>
          <a:xfrm>
            <a:off x="5163575" y="4607363"/>
            <a:ext cx="19593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???</a:t>
            </a:r>
            <a:endParaRPr sz="36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1" name="Google Shape;341;p36"/>
          <p:cNvSpPr txBox="1"/>
          <p:nvPr/>
        </p:nvSpPr>
        <p:spPr>
          <a:xfrm>
            <a:off x="7184700" y="4607363"/>
            <a:ext cx="19593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???</a:t>
            </a:r>
            <a:endParaRPr sz="36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7"/>
          <p:cNvSpPr txBox="1"/>
          <p:nvPr/>
        </p:nvSpPr>
        <p:spPr>
          <a:xfrm>
            <a:off x="692100" y="784638"/>
            <a:ext cx="4254600" cy="201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factorial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(5):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= 0: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×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factorial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(n - 1)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7" name="Google Shape;347;p37"/>
          <p:cNvSpPr txBox="1"/>
          <p:nvPr/>
        </p:nvSpPr>
        <p:spPr>
          <a:xfrm>
            <a:off x="1393140" y="1439958"/>
            <a:ext cx="4254600" cy="201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factorial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(4):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= 0: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×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factorial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(n - 1)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8" name="Google Shape;348;p37"/>
          <p:cNvSpPr txBox="1"/>
          <p:nvPr/>
        </p:nvSpPr>
        <p:spPr>
          <a:xfrm>
            <a:off x="2094180" y="2095278"/>
            <a:ext cx="4254600" cy="201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factorial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(3):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= 0: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×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factorial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(n - 1)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9" name="Google Shape;349;p37"/>
          <p:cNvSpPr txBox="1"/>
          <p:nvPr/>
        </p:nvSpPr>
        <p:spPr>
          <a:xfrm>
            <a:off x="2795220" y="2750598"/>
            <a:ext cx="4254600" cy="201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factorial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(2):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= 0: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×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factorial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(n - 1)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0" name="Google Shape;350;p37"/>
          <p:cNvSpPr txBox="1"/>
          <p:nvPr/>
        </p:nvSpPr>
        <p:spPr>
          <a:xfrm>
            <a:off x="3496260" y="3405918"/>
            <a:ext cx="4254600" cy="201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factorial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(1):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= 0: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×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factorial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(n - 1)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1" name="Google Shape;351;p37"/>
          <p:cNvSpPr txBox="1"/>
          <p:nvPr/>
        </p:nvSpPr>
        <p:spPr>
          <a:xfrm>
            <a:off x="4197300" y="4061238"/>
            <a:ext cx="4254600" cy="201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factorial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(0):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= 0: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×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factorial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(n - 1)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8"/>
          <p:cNvSpPr txBox="1"/>
          <p:nvPr/>
        </p:nvSpPr>
        <p:spPr>
          <a:xfrm>
            <a:off x="508000" y="1658225"/>
            <a:ext cx="4254600" cy="201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factorial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(n):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r ←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para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i 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entre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1 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y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r ← r × i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r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7" name="Google Shape;357;p38"/>
          <p:cNvSpPr txBox="1"/>
          <p:nvPr/>
        </p:nvSpPr>
        <p:spPr>
          <a:xfrm>
            <a:off x="508000" y="3906113"/>
            <a:ext cx="4254600" cy="201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factorial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(n):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= 0: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×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factorial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(n - 1)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8" name="Google Shape;358;p38"/>
          <p:cNvSpPr txBox="1"/>
          <p:nvPr/>
        </p:nvSpPr>
        <p:spPr>
          <a:xfrm>
            <a:off x="5435600" y="939763"/>
            <a:ext cx="1415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Consolas"/>
                <a:ea typeface="Consolas"/>
                <a:cs typeface="Consolas"/>
                <a:sym typeface="Consolas"/>
              </a:rPr>
              <a:t>T(n)</a:t>
            </a:r>
            <a:endParaRPr b="1" sz="3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9" name="Google Shape;359;p38"/>
          <p:cNvSpPr txBox="1"/>
          <p:nvPr/>
        </p:nvSpPr>
        <p:spPr>
          <a:xfrm>
            <a:off x="7600050" y="939763"/>
            <a:ext cx="1415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Consolas"/>
                <a:ea typeface="Consolas"/>
                <a:cs typeface="Consolas"/>
                <a:sym typeface="Consolas"/>
              </a:rPr>
              <a:t>E(n)</a:t>
            </a:r>
            <a:endParaRPr b="1" sz="3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0" name="Google Shape;360;p38"/>
          <p:cNvSpPr txBox="1"/>
          <p:nvPr/>
        </p:nvSpPr>
        <p:spPr>
          <a:xfrm>
            <a:off x="5163575" y="2359463"/>
            <a:ext cx="19593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O(n)</a:t>
            </a:r>
            <a:endParaRPr sz="36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1" name="Google Shape;361;p38"/>
          <p:cNvSpPr txBox="1"/>
          <p:nvPr/>
        </p:nvSpPr>
        <p:spPr>
          <a:xfrm>
            <a:off x="7184700" y="2359463"/>
            <a:ext cx="19593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O(1)</a:t>
            </a:r>
            <a:endParaRPr sz="36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2" name="Google Shape;362;p38"/>
          <p:cNvSpPr txBox="1"/>
          <p:nvPr/>
        </p:nvSpPr>
        <p:spPr>
          <a:xfrm>
            <a:off x="5163575" y="4607363"/>
            <a:ext cx="19593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O(n)</a:t>
            </a:r>
            <a:endParaRPr sz="36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3" name="Google Shape;363;p38"/>
          <p:cNvSpPr txBox="1"/>
          <p:nvPr/>
        </p:nvSpPr>
        <p:spPr>
          <a:xfrm>
            <a:off x="7184700" y="4607363"/>
            <a:ext cx="19593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O(n)</a:t>
            </a:r>
            <a:endParaRPr sz="36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9"/>
          <p:cNvSpPr txBox="1"/>
          <p:nvPr/>
        </p:nvSpPr>
        <p:spPr>
          <a:xfrm>
            <a:off x="110475" y="1477450"/>
            <a:ext cx="8922900" cy="255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unsigned int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fac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(unsigned int n, unsigned int k) {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rgbClr val="BF9000"/>
                </a:solidFill>
                <a:latin typeface="Consolas"/>
                <a:ea typeface="Consolas"/>
                <a:cs typeface="Consolas"/>
                <a:sym typeface="Consolas"/>
              </a:rPr>
              <a:t>if (n == 0)</a:t>
            </a:r>
            <a:endParaRPr sz="2400">
              <a:solidFill>
                <a:srgbClr val="BF9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rgbClr val="BF9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rgbClr val="BF9000"/>
                </a:solidFill>
                <a:latin typeface="Consolas"/>
                <a:ea typeface="Consolas"/>
                <a:cs typeface="Consolas"/>
                <a:sym typeface="Consolas"/>
              </a:rPr>
              <a:t>return k;</a:t>
            </a:r>
            <a:endParaRPr sz="2400">
              <a:solidFill>
                <a:srgbClr val="BF9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k *= n;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  return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fac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(n - 1, k);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0"/>
          <p:cNvSpPr txBox="1"/>
          <p:nvPr/>
        </p:nvSpPr>
        <p:spPr>
          <a:xfrm>
            <a:off x="253938" y="4238150"/>
            <a:ext cx="3312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aseline="30000" i="1" lang="en" sz="36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36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r>
              <a:rPr i="1" lang="en" sz="36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aseline="30000" i="1" lang="en" sz="36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n/2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× </a:t>
            </a:r>
            <a:r>
              <a:rPr i="1" lang="en" sz="36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aseline="30000" i="1" lang="en" sz="36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n/2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36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4" name="Google Shape;374;p40"/>
          <p:cNvSpPr txBox="1"/>
          <p:nvPr/>
        </p:nvSpPr>
        <p:spPr>
          <a:xfrm>
            <a:off x="4932875" y="4325225"/>
            <a:ext cx="15222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si </a:t>
            </a:r>
            <a:r>
              <a:rPr i="1" lang="en" sz="24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es par</a:t>
            </a:r>
            <a:endParaRPr sz="24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5" name="Google Shape;375;p40"/>
          <p:cNvSpPr txBox="1"/>
          <p:nvPr/>
        </p:nvSpPr>
        <p:spPr>
          <a:xfrm>
            <a:off x="4932877" y="5087225"/>
            <a:ext cx="17580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si </a:t>
            </a:r>
            <a:r>
              <a:rPr i="1" lang="en" sz="24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es impar</a:t>
            </a:r>
            <a:endParaRPr sz="24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6" name="Google Shape;376;p40"/>
          <p:cNvSpPr txBox="1"/>
          <p:nvPr/>
        </p:nvSpPr>
        <p:spPr>
          <a:xfrm>
            <a:off x="1973888" y="498925"/>
            <a:ext cx="1406100" cy="9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aseline="30000" i="1" lang="en" sz="36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=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7" name="Google Shape;377;p40"/>
          <p:cNvSpPr txBox="1"/>
          <p:nvPr/>
        </p:nvSpPr>
        <p:spPr>
          <a:xfrm>
            <a:off x="2915513" y="498925"/>
            <a:ext cx="4254600" cy="9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× b × b × b × ... × b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78" name="Google Shape;378;p40"/>
          <p:cNvGrpSpPr/>
          <p:nvPr/>
        </p:nvGrpSpPr>
        <p:grpSpPr>
          <a:xfrm>
            <a:off x="253950" y="2121800"/>
            <a:ext cx="2382200" cy="1200968"/>
            <a:chOff x="771075" y="2090050"/>
            <a:chExt cx="2382200" cy="1200968"/>
          </a:xfrm>
        </p:grpSpPr>
        <p:sp>
          <p:nvSpPr>
            <p:cNvPr id="379" name="Google Shape;379;p40"/>
            <p:cNvSpPr txBox="1"/>
            <p:nvPr/>
          </p:nvSpPr>
          <p:spPr>
            <a:xfrm>
              <a:off x="771075" y="2247875"/>
              <a:ext cx="1406100" cy="96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4800">
                  <a:solidFill>
                    <a:schemeClr val="accent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</a:t>
              </a:r>
              <a:r>
                <a:rPr baseline="30000" i="1" lang="en" sz="4800">
                  <a:solidFill>
                    <a:schemeClr val="accent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lang="en" sz="4800">
                  <a:latin typeface="Times New Roman"/>
                  <a:ea typeface="Times New Roman"/>
                  <a:cs typeface="Times New Roman"/>
                  <a:sym typeface="Times New Roman"/>
                </a:rPr>
                <a:t> =</a:t>
              </a:r>
              <a:endParaRPr sz="48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80" name="Google Shape;380;p40"/>
            <p:cNvSpPr txBox="1"/>
            <p:nvPr/>
          </p:nvSpPr>
          <p:spPr>
            <a:xfrm>
              <a:off x="1939475" y="2247875"/>
              <a:ext cx="1213800" cy="96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latin typeface="Times New Roman"/>
                  <a:ea typeface="Times New Roman"/>
                  <a:cs typeface="Times New Roman"/>
                  <a:sym typeface="Times New Roman"/>
                </a:rPr>
                <a:t>Π </a:t>
              </a:r>
              <a:r>
                <a:rPr i="1" lang="en" sz="4800">
                  <a:latin typeface="Times New Roman"/>
                  <a:ea typeface="Times New Roman"/>
                  <a:cs typeface="Times New Roman"/>
                  <a:sym typeface="Times New Roman"/>
                </a:rPr>
                <a:t>b</a:t>
              </a:r>
              <a:endParaRPr baseline="-25000" i="1" sz="48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81" name="Google Shape;381;p40"/>
            <p:cNvSpPr txBox="1"/>
            <p:nvPr/>
          </p:nvSpPr>
          <p:spPr>
            <a:xfrm>
              <a:off x="1939475" y="2862918"/>
              <a:ext cx="627600" cy="42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800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rPr lang="en" sz="1800">
                  <a:latin typeface="Times New Roman"/>
                  <a:ea typeface="Times New Roman"/>
                  <a:cs typeface="Times New Roman"/>
                  <a:sym typeface="Times New Roman"/>
                </a:rPr>
                <a:t> = 1</a:t>
              </a:r>
              <a:endParaRPr baseline="-25000" i="1" sz="18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82" name="Google Shape;382;p40"/>
            <p:cNvSpPr txBox="1"/>
            <p:nvPr/>
          </p:nvSpPr>
          <p:spPr>
            <a:xfrm>
              <a:off x="2122746" y="2090050"/>
              <a:ext cx="390000" cy="42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800"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endParaRPr baseline="-25000" i="1" sz="18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83" name="Google Shape;383;p40"/>
          <p:cNvSpPr txBox="1"/>
          <p:nvPr/>
        </p:nvSpPr>
        <p:spPr>
          <a:xfrm>
            <a:off x="4571850" y="1778000"/>
            <a:ext cx="4254600" cy="201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potencia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(b, n):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r ←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repetir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veces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r ← r × b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r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4" name="Google Shape;384;p40"/>
          <p:cNvSpPr txBox="1"/>
          <p:nvPr/>
        </p:nvSpPr>
        <p:spPr>
          <a:xfrm>
            <a:off x="253950" y="5000150"/>
            <a:ext cx="45117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aseline="30000" i="1" lang="en" sz="36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i="1" lang="en" sz="36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aseline="30000" i="1" lang="en" sz="36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(n-1)/2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× </a:t>
            </a:r>
            <a:r>
              <a:rPr i="1" lang="en" sz="36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aseline="30000" i="1" lang="en" sz="36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(n-1)/2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× </a:t>
            </a:r>
            <a:r>
              <a:rPr i="1" lang="en" sz="3600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i="1" sz="36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5" name="Google Shape;385;p40"/>
          <p:cNvSpPr txBox="1"/>
          <p:nvPr/>
        </p:nvSpPr>
        <p:spPr>
          <a:xfrm>
            <a:off x="253938" y="5762150"/>
            <a:ext cx="3312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aseline="30000" i="1" lang="en" sz="36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36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6" name="Google Shape;386;p40"/>
          <p:cNvSpPr txBox="1"/>
          <p:nvPr/>
        </p:nvSpPr>
        <p:spPr>
          <a:xfrm>
            <a:off x="4932875" y="5849225"/>
            <a:ext cx="15222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si </a:t>
            </a:r>
            <a:r>
              <a:rPr i="1" lang="en" sz="24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= 0</a:t>
            </a:r>
            <a:endParaRPr sz="24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1"/>
          <p:cNvSpPr txBox="1"/>
          <p:nvPr/>
        </p:nvSpPr>
        <p:spPr>
          <a:xfrm>
            <a:off x="5435600" y="150563"/>
            <a:ext cx="1415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Consolas"/>
                <a:ea typeface="Consolas"/>
                <a:cs typeface="Consolas"/>
                <a:sym typeface="Consolas"/>
              </a:rPr>
              <a:t>T(n)</a:t>
            </a:r>
            <a:endParaRPr b="1" sz="3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2" name="Google Shape;392;p41"/>
          <p:cNvSpPr txBox="1"/>
          <p:nvPr/>
        </p:nvSpPr>
        <p:spPr>
          <a:xfrm>
            <a:off x="7600050" y="150563"/>
            <a:ext cx="1415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Consolas"/>
                <a:ea typeface="Consolas"/>
                <a:cs typeface="Consolas"/>
                <a:sym typeface="Consolas"/>
              </a:rPr>
              <a:t>E(n)</a:t>
            </a:r>
            <a:endParaRPr b="1" sz="3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3" name="Google Shape;393;p41"/>
          <p:cNvSpPr txBox="1"/>
          <p:nvPr/>
        </p:nvSpPr>
        <p:spPr>
          <a:xfrm>
            <a:off x="5163575" y="1570263"/>
            <a:ext cx="19593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O(n)</a:t>
            </a:r>
            <a:endParaRPr sz="36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4" name="Google Shape;394;p41"/>
          <p:cNvSpPr txBox="1"/>
          <p:nvPr/>
        </p:nvSpPr>
        <p:spPr>
          <a:xfrm>
            <a:off x="7184700" y="1570263"/>
            <a:ext cx="19593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O(1)</a:t>
            </a:r>
            <a:endParaRPr sz="36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5" name="Google Shape;395;p41"/>
          <p:cNvSpPr txBox="1"/>
          <p:nvPr/>
        </p:nvSpPr>
        <p:spPr>
          <a:xfrm>
            <a:off x="5163575" y="4607363"/>
            <a:ext cx="19593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???</a:t>
            </a:r>
            <a:endParaRPr sz="36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6" name="Google Shape;396;p41"/>
          <p:cNvSpPr txBox="1"/>
          <p:nvPr/>
        </p:nvSpPr>
        <p:spPr>
          <a:xfrm>
            <a:off x="7184700" y="4607363"/>
            <a:ext cx="19593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???</a:t>
            </a:r>
            <a:endParaRPr sz="36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7" name="Google Shape;397;p41"/>
          <p:cNvSpPr txBox="1"/>
          <p:nvPr/>
        </p:nvSpPr>
        <p:spPr>
          <a:xfrm>
            <a:off x="389900" y="869025"/>
            <a:ext cx="4254600" cy="201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potencia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(b, n):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r ←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repetir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veces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r ← r × b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r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8" name="Google Shape;398;p41"/>
          <p:cNvSpPr txBox="1"/>
          <p:nvPr/>
        </p:nvSpPr>
        <p:spPr>
          <a:xfrm>
            <a:off x="389900" y="3129650"/>
            <a:ext cx="4254600" cy="348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potencia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(b, n):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= 0: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es par: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r ←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potencia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(b, n / 2)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r × r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en caso contrario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r ←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potencia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(b, (n-1) / 2)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r × r × b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/>
        </p:nvSpPr>
        <p:spPr>
          <a:xfrm>
            <a:off x="843650" y="2855250"/>
            <a:ext cx="7456800" cy="11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latin typeface="Times New Roman"/>
                <a:ea typeface="Times New Roman"/>
                <a:cs typeface="Times New Roman"/>
                <a:sym typeface="Times New Roman"/>
              </a:rPr>
              <a:t>La </a:t>
            </a:r>
            <a:r>
              <a:rPr i="1" lang="en" sz="30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recursión</a:t>
            </a:r>
            <a:r>
              <a:rPr i="1" lang="en" sz="3000">
                <a:latin typeface="Times New Roman"/>
                <a:ea typeface="Times New Roman"/>
                <a:cs typeface="Times New Roman"/>
                <a:sym typeface="Times New Roman"/>
              </a:rPr>
              <a:t> ocurre cuando algo está definido en términos de sí mismo o su tipo.</a:t>
            </a:r>
            <a:endParaRPr i="1"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2"/>
          <p:cNvSpPr txBox="1"/>
          <p:nvPr/>
        </p:nvSpPr>
        <p:spPr>
          <a:xfrm>
            <a:off x="909825" y="482525"/>
            <a:ext cx="4254600" cy="348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potencia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(3, 11):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= 0: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es par: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r ←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potencia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(b, n / 2)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r × r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en caso contrario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r ←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potencia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(b, (n-1) / 2)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r × r × b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4" name="Google Shape;404;p42"/>
          <p:cNvSpPr txBox="1"/>
          <p:nvPr/>
        </p:nvSpPr>
        <p:spPr>
          <a:xfrm>
            <a:off x="1677263" y="1083513"/>
            <a:ext cx="4254600" cy="348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potencia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(3, 5):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= 0: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es par: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r ←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potencia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(b, n / 2)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r × r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en caso contrario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r ←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potencia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(b, (n-1) / 2)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r × r × b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5" name="Google Shape;405;p42"/>
          <p:cNvSpPr txBox="1"/>
          <p:nvPr/>
        </p:nvSpPr>
        <p:spPr>
          <a:xfrm>
            <a:off x="2444700" y="1684500"/>
            <a:ext cx="4254600" cy="348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potencia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(3, 2):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= 0: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es par: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r ←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potencia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(b, n / 2)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r × r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en caso contrario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r ←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potencia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(b, (n-1) / 2)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r × r × b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6" name="Google Shape;406;p42"/>
          <p:cNvSpPr txBox="1"/>
          <p:nvPr/>
        </p:nvSpPr>
        <p:spPr>
          <a:xfrm>
            <a:off x="3212138" y="2285488"/>
            <a:ext cx="4254600" cy="348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potencia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(3, 1):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= 0: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es par: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r ←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potencia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(b, n / 2)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r × r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en caso contrario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r ←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potencia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(b, (n-1) / 2)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r × r × b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7" name="Google Shape;407;p42"/>
          <p:cNvSpPr txBox="1"/>
          <p:nvPr/>
        </p:nvSpPr>
        <p:spPr>
          <a:xfrm>
            <a:off x="3979575" y="2886475"/>
            <a:ext cx="4254600" cy="348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potencia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(3, 0):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= 0: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es par: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r ←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potencia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(b, n / 2)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r × r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en caso contrario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r ←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potencia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(b, (n-1) / 2)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r × r × b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3"/>
          <p:cNvSpPr txBox="1"/>
          <p:nvPr/>
        </p:nvSpPr>
        <p:spPr>
          <a:xfrm>
            <a:off x="5435600" y="150563"/>
            <a:ext cx="1415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Consolas"/>
                <a:ea typeface="Consolas"/>
                <a:cs typeface="Consolas"/>
                <a:sym typeface="Consolas"/>
              </a:rPr>
              <a:t>T(n)</a:t>
            </a:r>
            <a:endParaRPr b="1" sz="3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3" name="Google Shape;413;p43"/>
          <p:cNvSpPr txBox="1"/>
          <p:nvPr/>
        </p:nvSpPr>
        <p:spPr>
          <a:xfrm>
            <a:off x="7600050" y="150563"/>
            <a:ext cx="1415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Consolas"/>
                <a:ea typeface="Consolas"/>
                <a:cs typeface="Consolas"/>
                <a:sym typeface="Consolas"/>
              </a:rPr>
              <a:t>E(n)</a:t>
            </a:r>
            <a:endParaRPr b="1" sz="3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4" name="Google Shape;414;p43"/>
          <p:cNvSpPr txBox="1"/>
          <p:nvPr/>
        </p:nvSpPr>
        <p:spPr>
          <a:xfrm>
            <a:off x="5163575" y="1570263"/>
            <a:ext cx="19593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O(n)</a:t>
            </a:r>
            <a:endParaRPr sz="36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5" name="Google Shape;415;p43"/>
          <p:cNvSpPr txBox="1"/>
          <p:nvPr/>
        </p:nvSpPr>
        <p:spPr>
          <a:xfrm>
            <a:off x="7184700" y="1570263"/>
            <a:ext cx="19593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O(1)</a:t>
            </a:r>
            <a:endParaRPr sz="36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6" name="Google Shape;416;p43"/>
          <p:cNvSpPr txBox="1"/>
          <p:nvPr/>
        </p:nvSpPr>
        <p:spPr>
          <a:xfrm>
            <a:off x="389900" y="869025"/>
            <a:ext cx="4254600" cy="201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potencia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(b, n):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r ←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repetir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veces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r ← r × b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r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7" name="Google Shape;417;p43"/>
          <p:cNvSpPr txBox="1"/>
          <p:nvPr/>
        </p:nvSpPr>
        <p:spPr>
          <a:xfrm>
            <a:off x="389900" y="3129650"/>
            <a:ext cx="4254600" cy="348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potencia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(b, n):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= 0: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es par: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r ←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potencia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(b, n / 2)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r × r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en caso contrario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r ←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potencia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(b, (n-1) / 2)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r × r × b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8" name="Google Shape;418;p43"/>
          <p:cNvSpPr txBox="1"/>
          <p:nvPr/>
        </p:nvSpPr>
        <p:spPr>
          <a:xfrm>
            <a:off x="4844825" y="4531175"/>
            <a:ext cx="2278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O(log</a:t>
            </a:r>
            <a:r>
              <a:rPr baseline="-25000" lang="en" sz="36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36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n)</a:t>
            </a:r>
            <a:endParaRPr sz="36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9" name="Google Shape;419;p43"/>
          <p:cNvSpPr txBox="1"/>
          <p:nvPr/>
        </p:nvSpPr>
        <p:spPr>
          <a:xfrm>
            <a:off x="6970900" y="4531175"/>
            <a:ext cx="2173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O(</a:t>
            </a:r>
            <a:r>
              <a:rPr lang="en" sz="3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baseline="-25000" lang="en" sz="3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3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n)</a:t>
            </a:r>
            <a:endParaRPr sz="36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4"/>
          <p:cNvSpPr txBox="1"/>
          <p:nvPr/>
        </p:nvSpPr>
        <p:spPr>
          <a:xfrm>
            <a:off x="894450" y="1477450"/>
            <a:ext cx="7355100" cy="365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unsigned int 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potencia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(unsigned int b, unsigned int n) {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F9000"/>
                </a:solidFill>
                <a:latin typeface="Consolas"/>
                <a:ea typeface="Consolas"/>
                <a:cs typeface="Consolas"/>
                <a:sym typeface="Consolas"/>
              </a:rPr>
              <a:t>	if (n == 0)</a:t>
            </a:r>
            <a:endParaRPr sz="1800">
              <a:solidFill>
                <a:srgbClr val="BF9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F9000"/>
                </a:solidFill>
                <a:latin typeface="Consolas"/>
                <a:ea typeface="Consolas"/>
                <a:cs typeface="Consolas"/>
                <a:sym typeface="Consolas"/>
              </a:rPr>
              <a:t>    	return 1;</a:t>
            </a:r>
            <a:endParaRPr sz="1800">
              <a:solidFill>
                <a:srgbClr val="BF9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	unsigned int r;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	if (n % 2 == 0) {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	r = 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potencia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(b, n / 2);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	return r * r;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	} else {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	r = 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potencia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(b, (n-1) / 2);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	return r * r * b;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5"/>
          <p:cNvSpPr txBox="1"/>
          <p:nvPr/>
        </p:nvSpPr>
        <p:spPr>
          <a:xfrm>
            <a:off x="356550" y="289800"/>
            <a:ext cx="8713200" cy="9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Times New Roman"/>
                <a:ea typeface="Times New Roman"/>
                <a:cs typeface="Times New Roman"/>
                <a:sym typeface="Times New Roman"/>
              </a:rPr>
              <a:t>1   1   2   3   5   8  13  21  34  55 ...</a:t>
            </a:r>
            <a:endParaRPr sz="4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0" name="Google Shape;430;p45"/>
          <p:cNvSpPr txBox="1"/>
          <p:nvPr/>
        </p:nvSpPr>
        <p:spPr>
          <a:xfrm>
            <a:off x="356550" y="975600"/>
            <a:ext cx="8406000" cy="9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i="1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i="1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i="1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i="1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i="1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i="1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r>
              <a:rPr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i="1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r>
              <a:rPr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i="1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r>
              <a:rPr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i="1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 sz="36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1" name="Google Shape;431;p45"/>
          <p:cNvSpPr txBox="1"/>
          <p:nvPr/>
        </p:nvSpPr>
        <p:spPr>
          <a:xfrm>
            <a:off x="1706275" y="2225900"/>
            <a:ext cx="1494000" cy="9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8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i="1" lang="en" sz="48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 sz="4800"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endParaRPr sz="4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2" name="Google Shape;432;p45"/>
          <p:cNvSpPr txBox="1"/>
          <p:nvPr/>
        </p:nvSpPr>
        <p:spPr>
          <a:xfrm>
            <a:off x="2925475" y="2225900"/>
            <a:ext cx="2955900" cy="9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8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i="1" lang="en" sz="48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aseline="-25000" lang="en" sz="48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r>
              <a:rPr lang="en" sz="4800">
                <a:latin typeface="Times New Roman"/>
                <a:ea typeface="Times New Roman"/>
                <a:cs typeface="Times New Roman"/>
                <a:sym typeface="Times New Roman"/>
              </a:rPr>
              <a:t> + </a:t>
            </a:r>
            <a:r>
              <a:rPr i="1" lang="en" sz="48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i="1" lang="en" sz="48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aseline="-25000" lang="en" sz="48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-2</a:t>
            </a:r>
            <a:r>
              <a:rPr lang="en" sz="4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3" name="Google Shape;433;p45"/>
          <p:cNvSpPr txBox="1"/>
          <p:nvPr/>
        </p:nvSpPr>
        <p:spPr>
          <a:xfrm>
            <a:off x="485275" y="4644575"/>
            <a:ext cx="4599300" cy="181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(i):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i = 0 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i = 1: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i - 1) +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(i - 2)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4" name="Google Shape;434;p45"/>
          <p:cNvSpPr txBox="1"/>
          <p:nvPr/>
        </p:nvSpPr>
        <p:spPr>
          <a:xfrm>
            <a:off x="5435600" y="4537513"/>
            <a:ext cx="1415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Consolas"/>
                <a:ea typeface="Consolas"/>
                <a:cs typeface="Consolas"/>
                <a:sym typeface="Consolas"/>
              </a:rPr>
              <a:t>T(n)</a:t>
            </a:r>
            <a:endParaRPr b="1" sz="3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5" name="Google Shape;435;p45"/>
          <p:cNvSpPr txBox="1"/>
          <p:nvPr/>
        </p:nvSpPr>
        <p:spPr>
          <a:xfrm>
            <a:off x="7600050" y="4537513"/>
            <a:ext cx="1415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Consolas"/>
                <a:ea typeface="Consolas"/>
                <a:cs typeface="Consolas"/>
                <a:sym typeface="Consolas"/>
              </a:rPr>
              <a:t>E(n)</a:t>
            </a:r>
            <a:endParaRPr b="1" sz="3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6" name="Google Shape;436;p45"/>
          <p:cNvSpPr txBox="1"/>
          <p:nvPr/>
        </p:nvSpPr>
        <p:spPr>
          <a:xfrm>
            <a:off x="5163575" y="5503638"/>
            <a:ext cx="19593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???</a:t>
            </a:r>
            <a:endParaRPr sz="36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7" name="Google Shape;437;p45"/>
          <p:cNvSpPr txBox="1"/>
          <p:nvPr/>
        </p:nvSpPr>
        <p:spPr>
          <a:xfrm>
            <a:off x="7184700" y="5503638"/>
            <a:ext cx="19593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???</a:t>
            </a:r>
            <a:endParaRPr sz="36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8" name="Google Shape;438;p45"/>
          <p:cNvSpPr txBox="1"/>
          <p:nvPr/>
        </p:nvSpPr>
        <p:spPr>
          <a:xfrm>
            <a:off x="5655125" y="2435450"/>
            <a:ext cx="15222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si </a:t>
            </a:r>
            <a:r>
              <a:rPr i="1" lang="en" sz="24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&gt; 1</a:t>
            </a:r>
            <a:endParaRPr sz="24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9" name="Google Shape;439;p45"/>
          <p:cNvSpPr txBox="1"/>
          <p:nvPr/>
        </p:nvSpPr>
        <p:spPr>
          <a:xfrm>
            <a:off x="1706275" y="3064100"/>
            <a:ext cx="2064900" cy="9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8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i="1" lang="en" sz="48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 sz="4800">
                <a:latin typeface="Times New Roman"/>
                <a:ea typeface="Times New Roman"/>
                <a:cs typeface="Times New Roman"/>
                <a:sym typeface="Times New Roman"/>
              </a:rPr>
              <a:t> = 1</a:t>
            </a:r>
            <a:endParaRPr sz="4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0" name="Google Shape;440;p45"/>
          <p:cNvSpPr txBox="1"/>
          <p:nvPr/>
        </p:nvSpPr>
        <p:spPr>
          <a:xfrm>
            <a:off x="5655125" y="3273650"/>
            <a:ext cx="20649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si </a:t>
            </a:r>
            <a:r>
              <a:rPr i="1" lang="en" sz="24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= 0 o </a:t>
            </a:r>
            <a:r>
              <a:rPr i="1" lang="en" sz="24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= 1</a:t>
            </a:r>
            <a:endParaRPr sz="24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6"/>
          <p:cNvSpPr txBox="1"/>
          <p:nvPr/>
        </p:nvSpPr>
        <p:spPr>
          <a:xfrm>
            <a:off x="2272350" y="792725"/>
            <a:ext cx="4599300" cy="1573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(4):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i = 0 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i = 1: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(i - 1) +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(i - 2)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6" name="Google Shape;446;p46"/>
          <p:cNvSpPr txBox="1"/>
          <p:nvPr/>
        </p:nvSpPr>
        <p:spPr>
          <a:xfrm>
            <a:off x="1421450" y="2033700"/>
            <a:ext cx="4599300" cy="1573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(3):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i = 0 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i = 1: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(i - 1) +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(i - 2)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7" name="Google Shape;447;p46"/>
          <p:cNvSpPr txBox="1"/>
          <p:nvPr/>
        </p:nvSpPr>
        <p:spPr>
          <a:xfrm>
            <a:off x="765575" y="3274675"/>
            <a:ext cx="4599300" cy="1573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(2):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i = 0 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i = 1: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(i - 1) +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(i - 2)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8" name="Google Shape;448;p46"/>
          <p:cNvSpPr txBox="1"/>
          <p:nvPr/>
        </p:nvSpPr>
        <p:spPr>
          <a:xfrm>
            <a:off x="109700" y="4515650"/>
            <a:ext cx="4599300" cy="1573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(1):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i = 0 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i = 1: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(i - 1) +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(i - 2)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9" name="Google Shape;449;p46"/>
          <p:cNvSpPr txBox="1"/>
          <p:nvPr/>
        </p:nvSpPr>
        <p:spPr>
          <a:xfrm>
            <a:off x="1058575" y="4515650"/>
            <a:ext cx="4599300" cy="1573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(0):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i = 0 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i = 1: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(i - 1) +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(i - 2)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0" name="Google Shape;450;p46"/>
          <p:cNvSpPr txBox="1"/>
          <p:nvPr/>
        </p:nvSpPr>
        <p:spPr>
          <a:xfrm>
            <a:off x="1865875" y="3274675"/>
            <a:ext cx="4599300" cy="1573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(1):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i = 0 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i = 1: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(i - 1) +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(i - 2)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1" name="Google Shape;451;p46"/>
          <p:cNvSpPr txBox="1"/>
          <p:nvPr/>
        </p:nvSpPr>
        <p:spPr>
          <a:xfrm>
            <a:off x="3903425" y="2033700"/>
            <a:ext cx="4599300" cy="1573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(2):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i = 0 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i = 1: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(i - 1) +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(i - 2)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2" name="Google Shape;452;p46"/>
          <p:cNvSpPr txBox="1"/>
          <p:nvPr/>
        </p:nvSpPr>
        <p:spPr>
          <a:xfrm>
            <a:off x="3128700" y="3274675"/>
            <a:ext cx="4599300" cy="1573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(1):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i = 0 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i = 1: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(i - 1) +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(i - 2)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3" name="Google Shape;453;p46"/>
          <p:cNvSpPr txBox="1"/>
          <p:nvPr/>
        </p:nvSpPr>
        <p:spPr>
          <a:xfrm>
            <a:off x="4424100" y="3274675"/>
            <a:ext cx="4599300" cy="1573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(0):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i = 0 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i = 1: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(i - 1) +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(i - 2)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863" y="466725"/>
            <a:ext cx="8296275" cy="592455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47"/>
          <p:cNvSpPr/>
          <p:nvPr/>
        </p:nvSpPr>
        <p:spPr>
          <a:xfrm>
            <a:off x="3320150" y="272150"/>
            <a:ext cx="5597075" cy="5025575"/>
          </a:xfrm>
          <a:custGeom>
            <a:rect b="b" l="l" r="r" t="t"/>
            <a:pathLst>
              <a:path extrusionOk="0" h="201023" w="223883">
                <a:moveTo>
                  <a:pt x="69668" y="0"/>
                </a:moveTo>
                <a:lnTo>
                  <a:pt x="0" y="51888"/>
                </a:lnTo>
                <a:lnTo>
                  <a:pt x="6531" y="65677"/>
                </a:lnTo>
                <a:lnTo>
                  <a:pt x="37374" y="67491"/>
                </a:lnTo>
                <a:lnTo>
                  <a:pt x="86360" y="154214"/>
                </a:lnTo>
                <a:lnTo>
                  <a:pt x="90351" y="197031"/>
                </a:lnTo>
                <a:lnTo>
                  <a:pt x="177437" y="201023"/>
                </a:lnTo>
                <a:lnTo>
                  <a:pt x="223883" y="128451"/>
                </a:lnTo>
                <a:lnTo>
                  <a:pt x="188323" y="29754"/>
                </a:lnTo>
                <a:close/>
              </a:path>
            </a:pathLst>
          </a:custGeom>
          <a:solidFill>
            <a:srgbClr val="D9EAD3"/>
          </a:solidFill>
          <a:ln>
            <a:noFill/>
          </a:ln>
        </p:spPr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863" y="466725"/>
            <a:ext cx="8296275" cy="592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9"/>
          <p:cNvSpPr txBox="1"/>
          <p:nvPr/>
        </p:nvSpPr>
        <p:spPr>
          <a:xfrm>
            <a:off x="485275" y="4644575"/>
            <a:ext cx="4599300" cy="181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(i):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i = 0 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i = 1: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(i - 1) +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(i - 2)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0" name="Google Shape;470;p49"/>
          <p:cNvSpPr txBox="1"/>
          <p:nvPr/>
        </p:nvSpPr>
        <p:spPr>
          <a:xfrm>
            <a:off x="5435600" y="4537513"/>
            <a:ext cx="1415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Consolas"/>
                <a:ea typeface="Consolas"/>
                <a:cs typeface="Consolas"/>
                <a:sym typeface="Consolas"/>
              </a:rPr>
              <a:t>T(n)</a:t>
            </a:r>
            <a:endParaRPr b="1" sz="3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1" name="Google Shape;471;p49"/>
          <p:cNvSpPr txBox="1"/>
          <p:nvPr/>
        </p:nvSpPr>
        <p:spPr>
          <a:xfrm>
            <a:off x="7600050" y="4537513"/>
            <a:ext cx="1415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Consolas"/>
                <a:ea typeface="Consolas"/>
                <a:cs typeface="Consolas"/>
                <a:sym typeface="Consolas"/>
              </a:rPr>
              <a:t>E(n)</a:t>
            </a:r>
            <a:endParaRPr b="1" sz="3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2" name="Google Shape;472;p49"/>
          <p:cNvSpPr txBox="1"/>
          <p:nvPr/>
        </p:nvSpPr>
        <p:spPr>
          <a:xfrm>
            <a:off x="5163575" y="5503638"/>
            <a:ext cx="19593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O(ϕ</a:t>
            </a:r>
            <a:r>
              <a:rPr baseline="30000" lang="en" sz="3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3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baseline="30000" sz="36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3" name="Google Shape;473;p49"/>
          <p:cNvSpPr txBox="1"/>
          <p:nvPr/>
        </p:nvSpPr>
        <p:spPr>
          <a:xfrm>
            <a:off x="7184700" y="5503638"/>
            <a:ext cx="19593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O(n)</a:t>
            </a:r>
            <a:endParaRPr sz="36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4" name="Google Shape;474;p49"/>
          <p:cNvSpPr txBox="1"/>
          <p:nvPr/>
        </p:nvSpPr>
        <p:spPr>
          <a:xfrm>
            <a:off x="356550" y="289800"/>
            <a:ext cx="8713200" cy="9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Times New Roman"/>
                <a:ea typeface="Times New Roman"/>
                <a:cs typeface="Times New Roman"/>
                <a:sym typeface="Times New Roman"/>
              </a:rPr>
              <a:t>1   1   2   3   5   8  13  21  34  55 ...</a:t>
            </a:r>
            <a:endParaRPr sz="4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5" name="Google Shape;475;p49"/>
          <p:cNvSpPr txBox="1"/>
          <p:nvPr/>
        </p:nvSpPr>
        <p:spPr>
          <a:xfrm>
            <a:off x="356550" y="975600"/>
            <a:ext cx="8406000" cy="9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i="1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i="1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i="1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i="1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i="1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i="1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r>
              <a:rPr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i="1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r>
              <a:rPr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i="1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r>
              <a:rPr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i="1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 sz="36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6" name="Google Shape;476;p49"/>
          <p:cNvSpPr txBox="1"/>
          <p:nvPr/>
        </p:nvSpPr>
        <p:spPr>
          <a:xfrm>
            <a:off x="1706275" y="2225900"/>
            <a:ext cx="1494000" cy="9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8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i="1" lang="en" sz="48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 sz="4800"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endParaRPr sz="4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7" name="Google Shape;477;p49"/>
          <p:cNvSpPr txBox="1"/>
          <p:nvPr/>
        </p:nvSpPr>
        <p:spPr>
          <a:xfrm>
            <a:off x="2925475" y="2225900"/>
            <a:ext cx="2955900" cy="9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8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i="1" lang="en" sz="48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aseline="-25000" lang="en" sz="48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r>
              <a:rPr lang="en" sz="4800">
                <a:latin typeface="Times New Roman"/>
                <a:ea typeface="Times New Roman"/>
                <a:cs typeface="Times New Roman"/>
                <a:sym typeface="Times New Roman"/>
              </a:rPr>
              <a:t> + </a:t>
            </a:r>
            <a:r>
              <a:rPr i="1" lang="en" sz="48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i="1" lang="en" sz="48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aseline="-25000" lang="en" sz="48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-2</a:t>
            </a:r>
            <a:r>
              <a:rPr lang="en" sz="4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8" name="Google Shape;478;p49"/>
          <p:cNvSpPr txBox="1"/>
          <p:nvPr/>
        </p:nvSpPr>
        <p:spPr>
          <a:xfrm>
            <a:off x="5655125" y="2435450"/>
            <a:ext cx="15222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si </a:t>
            </a:r>
            <a:r>
              <a:rPr i="1" lang="en" sz="24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&gt; 1</a:t>
            </a:r>
            <a:endParaRPr sz="24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9" name="Google Shape;479;p49"/>
          <p:cNvSpPr txBox="1"/>
          <p:nvPr/>
        </p:nvSpPr>
        <p:spPr>
          <a:xfrm>
            <a:off x="1706275" y="3064100"/>
            <a:ext cx="2064900" cy="9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8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i="1" lang="en" sz="48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 sz="4800">
                <a:latin typeface="Times New Roman"/>
                <a:ea typeface="Times New Roman"/>
                <a:cs typeface="Times New Roman"/>
                <a:sym typeface="Times New Roman"/>
              </a:rPr>
              <a:t> = 1</a:t>
            </a:r>
            <a:endParaRPr sz="4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0" name="Google Shape;480;p49"/>
          <p:cNvSpPr txBox="1"/>
          <p:nvPr/>
        </p:nvSpPr>
        <p:spPr>
          <a:xfrm>
            <a:off x="5655125" y="3273650"/>
            <a:ext cx="20649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si </a:t>
            </a:r>
            <a:r>
              <a:rPr i="1" lang="en" sz="24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= 0 o </a:t>
            </a:r>
            <a:r>
              <a:rPr i="1" lang="en" sz="24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= 1</a:t>
            </a:r>
            <a:endParaRPr sz="24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0"/>
          <p:cNvSpPr txBox="1"/>
          <p:nvPr/>
        </p:nvSpPr>
        <p:spPr>
          <a:xfrm>
            <a:off x="1494200" y="1698325"/>
            <a:ext cx="6155400" cy="211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unsigned int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fib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(unsigned int i) {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  <a:latin typeface="Consolas"/>
                <a:ea typeface="Consolas"/>
                <a:cs typeface="Consolas"/>
                <a:sym typeface="Consolas"/>
              </a:rPr>
              <a:t>	if (i == 0 || i == 1)</a:t>
            </a:r>
            <a:endParaRPr sz="2400">
              <a:solidFill>
                <a:srgbClr val="BF9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  <a:latin typeface="Consolas"/>
                <a:ea typeface="Consolas"/>
                <a:cs typeface="Consolas"/>
                <a:sym typeface="Consolas"/>
              </a:rPr>
              <a:t>    	return 1;</a:t>
            </a:r>
            <a:endParaRPr sz="2400">
              <a:solidFill>
                <a:srgbClr val="BF9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return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fib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(i - 1) +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fib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(i - 2);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1"/>
          <p:cNvSpPr txBox="1"/>
          <p:nvPr/>
        </p:nvSpPr>
        <p:spPr>
          <a:xfrm>
            <a:off x="1353000" y="156475"/>
            <a:ext cx="53022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Búsqueda binaria, iterativa</a:t>
            </a:r>
            <a:endParaRPr sz="2000">
              <a:solidFill>
                <a:srgbClr val="FF525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1" name="Google Shape;491;p51"/>
          <p:cNvSpPr txBox="1"/>
          <p:nvPr/>
        </p:nvSpPr>
        <p:spPr>
          <a:xfrm>
            <a:off x="362900" y="853675"/>
            <a:ext cx="8412000" cy="556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size_t buscar(const int 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lista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[], size_t 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, int 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size_t 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izq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= 0;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size_t 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der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= n - 1;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while (izq &lt;= der) {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	size_t medio = (izq + der) / 2;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	if (lista[medio] == x) {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	return medio;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	}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	if (lista[medio] &gt; x) {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	der = medio - 1;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	} else {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	izq = medio + 1;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	}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return -1;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/>
        </p:nvSpPr>
        <p:spPr>
          <a:xfrm>
            <a:off x="1551225" y="1852950"/>
            <a:ext cx="3546900" cy="16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Proxima Nova"/>
                <a:ea typeface="Proxima Nova"/>
                <a:cs typeface="Proxima Nova"/>
                <a:sym typeface="Proxima Nova"/>
              </a:rPr>
              <a:t>GNU</a:t>
            </a:r>
            <a:endParaRPr sz="9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6950" y="1093700"/>
            <a:ext cx="3124101" cy="31241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1551225" y="3874125"/>
            <a:ext cx="4898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latin typeface="Times New Roman"/>
                <a:ea typeface="Times New Roman"/>
                <a:cs typeface="Times New Roman"/>
                <a:sym typeface="Times New Roman"/>
              </a:rPr>
              <a:t>The name “</a:t>
            </a:r>
            <a:r>
              <a:rPr i="1" lang="en" sz="24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GNU</a:t>
            </a:r>
            <a:r>
              <a:rPr i="1" lang="en" sz="2400">
                <a:latin typeface="Times New Roman"/>
                <a:ea typeface="Times New Roman"/>
                <a:cs typeface="Times New Roman"/>
                <a:sym typeface="Times New Roman"/>
              </a:rPr>
              <a:t>” is a recursive acronym for “</a:t>
            </a:r>
            <a:r>
              <a:rPr i="1" lang="en" sz="24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i="1" lang="en" sz="2400">
                <a:latin typeface="Times New Roman"/>
                <a:ea typeface="Times New Roman"/>
                <a:cs typeface="Times New Roman"/>
                <a:sym typeface="Times New Roman"/>
              </a:rPr>
              <a:t>NU's </a:t>
            </a:r>
            <a:r>
              <a:rPr i="1" lang="en" sz="24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i="1" lang="en" sz="2400">
                <a:latin typeface="Times New Roman"/>
                <a:ea typeface="Times New Roman"/>
                <a:cs typeface="Times New Roman"/>
                <a:sym typeface="Times New Roman"/>
              </a:rPr>
              <a:t>ot </a:t>
            </a:r>
            <a:r>
              <a:rPr i="1" lang="en" sz="24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i="1" lang="en" sz="2400">
                <a:latin typeface="Times New Roman"/>
                <a:ea typeface="Times New Roman"/>
                <a:cs typeface="Times New Roman"/>
                <a:sym typeface="Times New Roman"/>
              </a:rPr>
              <a:t>nix.”</a:t>
            </a:r>
            <a:endParaRPr i="1"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2"/>
          <p:cNvSpPr txBox="1"/>
          <p:nvPr/>
        </p:nvSpPr>
        <p:spPr>
          <a:xfrm>
            <a:off x="1353000" y="156475"/>
            <a:ext cx="53022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Búsqueda binaria, recursiva</a:t>
            </a:r>
            <a:endParaRPr sz="2000">
              <a:solidFill>
                <a:srgbClr val="FF525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7" name="Google Shape;497;p52"/>
          <p:cNvSpPr txBox="1"/>
          <p:nvPr/>
        </p:nvSpPr>
        <p:spPr>
          <a:xfrm>
            <a:off x="158200" y="1721475"/>
            <a:ext cx="8869500" cy="4194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size_t 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buscar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(const int lista[], size_t 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izq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size_t 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der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int x) {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if (izq &gt; der) {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	return -1;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size_t medio = (izq + der) / 2;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if (lista[medio] == x) {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return medio;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if (lista[medio] &gt; x) {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return 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buscar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(lista, 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izq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medio - 1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, x);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} else {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return 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buscar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(lista, 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medio + 1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der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, x);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3"/>
          <p:cNvSpPr txBox="1"/>
          <p:nvPr/>
        </p:nvSpPr>
        <p:spPr>
          <a:xfrm>
            <a:off x="1353000" y="156475"/>
            <a:ext cx="53022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Búsqueda binaria, recursiva </a:t>
            </a:r>
            <a:r>
              <a:rPr lang="en" sz="2000">
                <a:solidFill>
                  <a:srgbClr val="FF5252"/>
                </a:solidFill>
                <a:latin typeface="Proxima Nova"/>
                <a:ea typeface="Proxima Nova"/>
                <a:cs typeface="Proxima Nova"/>
                <a:sym typeface="Proxima Nova"/>
              </a:rPr>
              <a:t>con wrapper</a:t>
            </a:r>
            <a:endParaRPr sz="2000">
              <a:solidFill>
                <a:srgbClr val="FF525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3" name="Google Shape;503;p53"/>
          <p:cNvSpPr txBox="1"/>
          <p:nvPr/>
        </p:nvSpPr>
        <p:spPr>
          <a:xfrm>
            <a:off x="158200" y="853675"/>
            <a:ext cx="8869500" cy="592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size_t 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_buscar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(const int lista[], size_t 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izq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, size_t 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der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, int x) {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if (izq &gt; der) {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	return -1;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size_t medio = (izq + der) / 2;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if (lista[medio] == x) {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return medio;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if (lista[medio] &gt; x) {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return 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_buscar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(lista, 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izq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medio - 1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, x);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} else {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return 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_buscar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(lista, 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medio + 1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der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, x);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size_t 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buscar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(const int lista[], size_t 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, int x) {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return _buscar(lista, 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n - 1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, x);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504" name="Google Shape;504;p53"/>
          <p:cNvGrpSpPr/>
          <p:nvPr/>
        </p:nvGrpSpPr>
        <p:grpSpPr>
          <a:xfrm>
            <a:off x="83750" y="2644888"/>
            <a:ext cx="9097474" cy="4213112"/>
            <a:chOff x="376625" y="5008413"/>
            <a:chExt cx="9097474" cy="4213112"/>
          </a:xfrm>
        </p:grpSpPr>
        <p:pic>
          <p:nvPicPr>
            <p:cNvPr id="505" name="Google Shape;505;p5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26725" y="5008413"/>
              <a:ext cx="2347374" cy="234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6" name="Google Shape;506;p53"/>
            <p:cNvSpPr/>
            <p:nvPr/>
          </p:nvSpPr>
          <p:spPr>
            <a:xfrm>
              <a:off x="376625" y="7724150"/>
              <a:ext cx="6858000" cy="1104600"/>
            </a:xfrm>
            <a:prstGeom prst="rect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507" name="Google Shape;507;p53"/>
            <p:cNvSpPr/>
            <p:nvPr/>
          </p:nvSpPr>
          <p:spPr>
            <a:xfrm>
              <a:off x="6130375" y="8116925"/>
              <a:ext cx="3190200" cy="1104600"/>
            </a:xfrm>
            <a:prstGeom prst="wedgeEllipseCallout">
              <a:avLst>
                <a:gd fmla="val 9262" name="adj1"/>
                <a:gd fmla="val -158913" name="adj2"/>
              </a:avLst>
            </a:prstGeom>
            <a:solidFill>
              <a:srgbClr val="D9EAD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wrapper</a:t>
              </a:r>
              <a:br>
                <a:rPr lang="en" sz="2400">
                  <a:solidFill>
                    <a:schemeClr val="dk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en" sz="2400">
                  <a:solidFill>
                    <a:schemeClr val="dk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(envoltura)</a:t>
              </a:r>
              <a:endParaRPr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4"/>
          <p:cNvSpPr txBox="1"/>
          <p:nvPr/>
        </p:nvSpPr>
        <p:spPr>
          <a:xfrm>
            <a:off x="1560250" y="543100"/>
            <a:ext cx="5952900" cy="154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fac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n) {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2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ups, me olvidé el caso base</a:t>
            </a:r>
            <a:endParaRPr sz="24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n *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fac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(n - 1);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13" name="Google Shape;51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100" y="2458300"/>
            <a:ext cx="6517189" cy="171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0"/>
            <a:ext cx="423809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0196" y="0"/>
            <a:ext cx="423809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4525" y="5288008"/>
            <a:ext cx="3254948" cy="1546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1399" y="122775"/>
            <a:ext cx="5407576" cy="540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2988" y="152400"/>
            <a:ext cx="4478020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425" y="0"/>
            <a:ext cx="791915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713" y="0"/>
            <a:ext cx="852257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27350"/>
            <a:ext cx="8839200" cy="6003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3388" y="35859"/>
            <a:ext cx="6217221" cy="6553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 txBox="1"/>
          <p:nvPr/>
        </p:nvSpPr>
        <p:spPr>
          <a:xfrm>
            <a:off x="0" y="6506300"/>
            <a:ext cx="4823100" cy="351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https://www.youtube.com/watch?v=9WHdyG9mJaI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